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3" r:id="rId2"/>
    <p:sldId id="256" r:id="rId3"/>
    <p:sldId id="257" r:id="rId4"/>
    <p:sldId id="259" r:id="rId5"/>
    <p:sldId id="260" r:id="rId6"/>
    <p:sldId id="295" r:id="rId7"/>
    <p:sldId id="266" r:id="rId8"/>
    <p:sldId id="289" r:id="rId9"/>
    <p:sldId id="285" r:id="rId10"/>
    <p:sldId id="286" r:id="rId11"/>
    <p:sldId id="287" r:id="rId12"/>
    <p:sldId id="288"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74886" autoAdjust="0"/>
  </p:normalViewPr>
  <p:slideViewPr>
    <p:cSldViewPr snapToGrid="0">
      <p:cViewPr varScale="1">
        <p:scale>
          <a:sx n="83" d="100"/>
          <a:sy n="83" d="100"/>
        </p:scale>
        <p:origin x="156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8FC11-3983-4E2C-A5F4-4F32F54ABC46}" type="datetimeFigureOut">
              <a:rPr lang="en-US" smtClean="0"/>
              <a:t>10/15/21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92209-EC0E-437D-8F45-692F184616A2}" type="slidenum">
              <a:rPr lang="en-US" smtClean="0"/>
              <a:t>‹#›</a:t>
            </a:fld>
            <a:endParaRPr lang="en-US"/>
          </a:p>
        </p:txBody>
      </p:sp>
    </p:spTree>
    <p:extLst>
      <p:ext uri="{BB962C8B-B14F-4D97-AF65-F5344CB8AC3E}">
        <p14:creationId xmlns:p14="http://schemas.microsoft.com/office/powerpoint/2010/main" val="204296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talk about risk?</a:t>
            </a:r>
          </a:p>
        </p:txBody>
      </p:sp>
      <p:sp>
        <p:nvSpPr>
          <p:cNvPr id="4" name="Slide Number Placeholder 3"/>
          <p:cNvSpPr>
            <a:spLocks noGrp="1"/>
          </p:cNvSpPr>
          <p:nvPr>
            <p:ph type="sldNum" sz="quarter" idx="10"/>
          </p:nvPr>
        </p:nvSpPr>
        <p:spPr/>
        <p:txBody>
          <a:bodyPr/>
          <a:lstStyle/>
          <a:p>
            <a:fld id="{16192209-EC0E-437D-8F45-692F184616A2}" type="slidenum">
              <a:rPr lang="en-US" smtClean="0"/>
              <a:t>1</a:t>
            </a:fld>
            <a:endParaRPr lang="en-US"/>
          </a:p>
        </p:txBody>
      </p:sp>
    </p:spTree>
    <p:extLst>
      <p:ext uri="{BB962C8B-B14F-4D97-AF65-F5344CB8AC3E}">
        <p14:creationId xmlns:p14="http://schemas.microsoft.com/office/powerpoint/2010/main" val="3289378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a:t>
            </a:r>
            <a:r>
              <a:rPr lang="en-US" baseline="0" dirty="0"/>
              <a:t> harm is assessed as unlikely, so the score for that is 2 times 3, which makes 6. </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10</a:t>
            </a:fld>
            <a:endParaRPr lang="en-US"/>
          </a:p>
        </p:txBody>
      </p:sp>
    </p:spTree>
    <p:extLst>
      <p:ext uri="{BB962C8B-B14F-4D97-AF65-F5344CB8AC3E}">
        <p14:creationId xmlns:p14="http://schemas.microsoft.com/office/powerpoint/2010/main" val="376108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a:t>
            </a:r>
            <a:r>
              <a:rPr lang="en-US" baseline="0" dirty="0"/>
              <a:t> harm is assessed as very unlikely, so the score for severe harm is 1 for likelihood times 4 for impact, which of course is equal to 4.</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11</a:t>
            </a:fld>
            <a:endParaRPr lang="en-US"/>
          </a:p>
        </p:txBody>
      </p:sp>
    </p:spTree>
    <p:extLst>
      <p:ext uri="{BB962C8B-B14F-4D97-AF65-F5344CB8AC3E}">
        <p14:creationId xmlns:p14="http://schemas.microsoft.com/office/powerpoint/2010/main" val="1811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very severe harm is rated as impossible.</a:t>
            </a:r>
            <a:r>
              <a:rPr lang="en-US" baseline="0" dirty="0"/>
              <a:t> Since the likelihood score is a zero, when we multiply that times the impact score of 5, we get a score of zero for very severe harm.</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12</a:t>
            </a:fld>
            <a:endParaRPr lang="en-US"/>
          </a:p>
        </p:txBody>
      </p:sp>
    </p:spTree>
    <p:extLst>
      <p:ext uri="{BB962C8B-B14F-4D97-AF65-F5344CB8AC3E}">
        <p14:creationId xmlns:p14="http://schemas.microsoft.com/office/powerpoint/2010/main" val="383672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the risks for every level of impact, just add them up</a:t>
            </a:r>
            <a:r>
              <a:rPr lang="en-US" baseline="0" dirty="0"/>
              <a:t> and you get the risk score for the risk as a whole. You can use these risk scores as a starting point for evaluating which risks require action, and how those risks should be prioritized.</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13</a:t>
            </a:fld>
            <a:endParaRPr lang="en-US"/>
          </a:p>
        </p:txBody>
      </p:sp>
    </p:spTree>
    <p:extLst>
      <p:ext uri="{BB962C8B-B14F-4D97-AF65-F5344CB8AC3E}">
        <p14:creationId xmlns:p14="http://schemas.microsoft.com/office/powerpoint/2010/main" val="115438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Ask 10 people for a definition of risk, and</a:t>
            </a:r>
            <a:r>
              <a:rPr lang="en-US" baseline="0" dirty="0"/>
              <a:t> you’re likely to get at least a dozen answers. </a:t>
            </a:r>
            <a:r>
              <a:rPr lang="en-US" sz="1200" kern="1200" dirty="0">
                <a:solidFill>
                  <a:schemeClr val="tx1"/>
                </a:solidFill>
                <a:effectLst/>
                <a:latin typeface="+mn-lt"/>
                <a:ea typeface="+mn-ea"/>
                <a:cs typeface="+mn-cs"/>
              </a:rPr>
              <a:t>For our purposes, risk is the likelihood and impact of an event that you aren’t certain will occur.</a:t>
            </a:r>
          </a:p>
          <a:p>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2</a:t>
            </a:fld>
            <a:endParaRPr lang="en-US"/>
          </a:p>
        </p:txBody>
      </p:sp>
    </p:spTree>
    <p:extLst>
      <p:ext uri="{BB962C8B-B14F-4D97-AF65-F5344CB8AC3E}">
        <p14:creationId xmlns:p14="http://schemas.microsoft.com/office/powerpoint/2010/main" val="113009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take the second part first: Risk requires uncertainty. The possibility that the tree in your backyard will die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risk. All trees die; it’s guaranteed.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possibility that it will die within the next five years, or that it will be uprooted in a storm and fall on your house? –</a:t>
            </a:r>
            <a:r>
              <a:rPr lang="en-US" sz="1200" i="1" kern="1200" dirty="0">
                <a:solidFill>
                  <a:schemeClr val="tx1"/>
                </a:solidFill>
                <a:effectLst/>
                <a:latin typeface="+mn-lt"/>
                <a:ea typeface="+mn-ea"/>
                <a:cs typeface="+mn-cs"/>
              </a:rPr>
              <a:t>Those</a:t>
            </a:r>
            <a:r>
              <a:rPr lang="en-US" sz="1200" kern="1200" dirty="0">
                <a:solidFill>
                  <a:schemeClr val="tx1"/>
                </a:solidFill>
                <a:effectLst/>
                <a:latin typeface="+mn-lt"/>
                <a:ea typeface="+mn-ea"/>
                <a:cs typeface="+mn-cs"/>
              </a:rPr>
              <a:t> are both risks. They’re </a:t>
            </a:r>
            <a:r>
              <a:rPr lang="en-US" sz="1200" i="1" kern="1200" dirty="0">
                <a:solidFill>
                  <a:schemeClr val="tx1"/>
                </a:solidFill>
                <a:effectLst/>
                <a:latin typeface="+mn-lt"/>
                <a:ea typeface="+mn-ea"/>
                <a:cs typeface="+mn-cs"/>
              </a:rPr>
              <a:t>possible</a:t>
            </a:r>
            <a:r>
              <a:rPr lang="en-US" sz="1200" kern="1200" dirty="0">
                <a:solidFill>
                  <a:schemeClr val="tx1"/>
                </a:solidFill>
                <a:effectLst/>
                <a:latin typeface="+mn-lt"/>
                <a:ea typeface="+mn-ea"/>
                <a:cs typeface="+mn-cs"/>
              </a:rPr>
              <a:t>, but you don’t know if they’ll actually occur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3</a:t>
            </a:fld>
            <a:endParaRPr lang="en-US"/>
          </a:p>
        </p:txBody>
      </p:sp>
    </p:spTree>
    <p:extLst>
      <p:ext uri="{BB962C8B-B14F-4D97-AF65-F5344CB8AC3E}">
        <p14:creationId xmlns:p14="http://schemas.microsoft.com/office/powerpoint/2010/main" val="325400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uncertain events like these, we say that risk is the product of likelihood and impact. </a:t>
            </a:r>
            <a:r>
              <a:rPr lang="en-US" sz="1200" u="sng" kern="1200" dirty="0">
                <a:solidFill>
                  <a:schemeClr val="tx1"/>
                </a:solidFill>
                <a:effectLst/>
                <a:latin typeface="+mn-lt"/>
                <a:ea typeface="+mn-ea"/>
                <a:cs typeface="+mn-cs"/>
              </a:rPr>
              <a:t>Likelihood </a:t>
            </a:r>
            <a:r>
              <a:rPr lang="en-US" sz="1200" kern="1200" dirty="0">
                <a:solidFill>
                  <a:schemeClr val="tx1"/>
                </a:solidFill>
                <a:effectLst/>
                <a:latin typeface="+mn-lt"/>
                <a:ea typeface="+mn-ea"/>
                <a:cs typeface="+mn-cs"/>
              </a:rPr>
              <a:t>is the probability that a situation will occur. And </a:t>
            </a:r>
            <a:r>
              <a:rPr lang="en-US" sz="1200" u="sng" kern="1200" dirty="0">
                <a:solidFill>
                  <a:schemeClr val="tx1"/>
                </a:solidFill>
                <a:effectLst/>
                <a:latin typeface="+mn-lt"/>
                <a:ea typeface="+mn-ea"/>
                <a:cs typeface="+mn-cs"/>
              </a:rPr>
              <a:t>impact </a:t>
            </a:r>
            <a:r>
              <a:rPr lang="en-US" sz="1200" kern="1200" dirty="0">
                <a:solidFill>
                  <a:schemeClr val="tx1"/>
                </a:solidFill>
                <a:effectLst/>
                <a:latin typeface="+mn-lt"/>
                <a:ea typeface="+mn-ea"/>
                <a:cs typeface="+mn-cs"/>
              </a:rPr>
              <a:t>is the outcome of that situation. </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4</a:t>
            </a:fld>
            <a:endParaRPr lang="en-US"/>
          </a:p>
        </p:txBody>
      </p:sp>
    </p:spTree>
    <p:extLst>
      <p:ext uri="{BB962C8B-B14F-4D97-AF65-F5344CB8AC3E}">
        <p14:creationId xmlns:p14="http://schemas.microsoft.com/office/powerpoint/2010/main" val="258302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common way of visualizing this is by using a </a:t>
            </a:r>
            <a:r>
              <a:rPr lang="en-US" sz="1200" u="sng" kern="1200" dirty="0">
                <a:solidFill>
                  <a:schemeClr val="tx1"/>
                </a:solidFill>
                <a:effectLst/>
                <a:latin typeface="+mn-lt"/>
                <a:ea typeface="+mn-ea"/>
                <a:cs typeface="+mn-cs"/>
              </a:rPr>
              <a:t>risk matrix</a:t>
            </a:r>
            <a:r>
              <a:rPr lang="en-US" sz="1200" kern="1200" dirty="0">
                <a:solidFill>
                  <a:schemeClr val="tx1"/>
                </a:solidFill>
                <a:effectLst/>
                <a:latin typeface="+mn-lt"/>
                <a:ea typeface="+mn-ea"/>
                <a:cs typeface="+mn-cs"/>
              </a:rPr>
              <a:t>, which can also be called a heat map. One axis represents likelihood, and the other one represents impact, and the</a:t>
            </a:r>
            <a:r>
              <a:rPr lang="en-US" sz="1200" kern="1200" baseline="0" dirty="0">
                <a:solidFill>
                  <a:schemeClr val="tx1"/>
                </a:solidFill>
                <a:effectLst/>
                <a:latin typeface="+mn-lt"/>
                <a:ea typeface="+mn-ea"/>
                <a:cs typeface="+mn-cs"/>
              </a:rPr>
              <a:t> risk of a situation lies at the intersection of these two axes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5</a:t>
            </a:fld>
            <a:endParaRPr lang="en-US"/>
          </a:p>
        </p:txBody>
      </p:sp>
    </p:spTree>
    <p:extLst>
      <p:ext uri="{BB962C8B-B14F-4D97-AF65-F5344CB8AC3E}">
        <p14:creationId xmlns:p14="http://schemas.microsoft.com/office/powerpoint/2010/main" val="294986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example, the likelihood of the event is rated as a 3 on a scale of 1-5, and the impact is rated as a 4 on a scale of 1-5] The </a:t>
            </a:r>
            <a:r>
              <a:rPr lang="en-US" sz="1200" u="sng" kern="1200" dirty="0">
                <a:solidFill>
                  <a:schemeClr val="tx1"/>
                </a:solidFill>
                <a:effectLst/>
                <a:latin typeface="+mn-lt"/>
                <a:ea typeface="+mn-ea"/>
                <a:cs typeface="+mn-cs"/>
              </a:rPr>
              <a:t>risk score </a:t>
            </a:r>
            <a:r>
              <a:rPr lang="en-US" sz="1200" kern="1200" dirty="0">
                <a:solidFill>
                  <a:schemeClr val="tx1"/>
                </a:solidFill>
                <a:effectLst/>
                <a:latin typeface="+mn-lt"/>
                <a:ea typeface="+mn-ea"/>
                <a:cs typeface="+mn-cs"/>
              </a:rPr>
              <a:t>is the product of these two scores, so in this case it would be 12. </a:t>
            </a:r>
          </a:p>
        </p:txBody>
      </p:sp>
      <p:sp>
        <p:nvSpPr>
          <p:cNvPr id="4" name="Slide Number Placeholder 3"/>
          <p:cNvSpPr>
            <a:spLocks noGrp="1"/>
          </p:cNvSpPr>
          <p:nvPr>
            <p:ph type="sldNum" sz="quarter" idx="10"/>
          </p:nvPr>
        </p:nvSpPr>
        <p:spPr/>
        <p:txBody>
          <a:bodyPr/>
          <a:lstStyle/>
          <a:p>
            <a:fld id="{16192209-EC0E-437D-8F45-692F184616A2}" type="slidenum">
              <a:rPr lang="en-US" smtClean="0"/>
              <a:t>6</a:t>
            </a:fld>
            <a:endParaRPr lang="en-US"/>
          </a:p>
        </p:txBody>
      </p:sp>
    </p:spTree>
    <p:extLst>
      <p:ext uri="{BB962C8B-B14F-4D97-AF65-F5344CB8AC3E}">
        <p14:creationId xmlns:p14="http://schemas.microsoft.com/office/powerpoint/2010/main" val="425927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risks are often more complex than this. They can</a:t>
            </a:r>
            <a:r>
              <a:rPr lang="en-US" baseline="0" dirty="0"/>
              <a:t> usually</a:t>
            </a:r>
            <a:r>
              <a:rPr lang="en-US" dirty="0"/>
              <a:t> lead to more than one combination of likelihood and impact. For instance, a healthcare-acquired infection can lead to outcomes ranging from death to no symptoms at all,</a:t>
            </a:r>
            <a:r>
              <a:rPr lang="en-US" baseline="0" dirty="0"/>
              <a:t> or anywhere in between. And each of these impacts will have its own likelihood. The risk matrix approach doesn’t really make sense for risks like these. When there isn’t just one level of likelihood and one level of impact, you should use a </a:t>
            </a:r>
            <a:r>
              <a:rPr lang="en-US" u="sng" baseline="0" dirty="0"/>
              <a:t>risk curve</a:t>
            </a:r>
            <a:r>
              <a:rPr lang="en-US" u="none" baseline="0" dirty="0"/>
              <a:t> instead. </a:t>
            </a:r>
          </a:p>
          <a:p>
            <a:endParaRPr lang="en-US"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risk curve shows the likelihood for each level</a:t>
            </a:r>
            <a:r>
              <a:rPr lang="en-US" baseline="0" dirty="0"/>
              <a:t> of impact. Let’s look at an example.</a:t>
            </a:r>
            <a:endParaRPr lang="en-US" dirty="0"/>
          </a:p>
          <a:p>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7</a:t>
            </a:fld>
            <a:endParaRPr lang="en-US"/>
          </a:p>
        </p:txBody>
      </p:sp>
    </p:spTree>
    <p:extLst>
      <p:ext uri="{BB962C8B-B14F-4D97-AF65-F5344CB8AC3E}">
        <p14:creationId xmlns:p14="http://schemas.microsoft.com/office/powerpoint/2010/main" val="413900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example, negligible harm (an impact score of 1) is rated as likely (a likelihood score of 4). So, just like a risk matrix, we multiply 1 times 4 to get a risk score of 4 for negligible harm.</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8</a:t>
            </a:fld>
            <a:endParaRPr lang="en-US"/>
          </a:p>
        </p:txBody>
      </p:sp>
    </p:spTree>
    <p:extLst>
      <p:ext uri="{BB962C8B-B14F-4D97-AF65-F5344CB8AC3E}">
        <p14:creationId xmlns:p14="http://schemas.microsoft.com/office/powerpoint/2010/main" val="255233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assess the likelihood of minor harm (an impact score of 2), and find that it is moderately</a:t>
            </a:r>
            <a:r>
              <a:rPr lang="en-US" baseline="0" dirty="0"/>
              <a:t> likely (a score of 3). Multiply those together, and we get a risk score of 6 for minor harm.</a:t>
            </a:r>
            <a:endParaRPr lang="en-US" dirty="0"/>
          </a:p>
        </p:txBody>
      </p:sp>
      <p:sp>
        <p:nvSpPr>
          <p:cNvPr id="4" name="Slide Number Placeholder 3"/>
          <p:cNvSpPr>
            <a:spLocks noGrp="1"/>
          </p:cNvSpPr>
          <p:nvPr>
            <p:ph type="sldNum" sz="quarter" idx="10"/>
          </p:nvPr>
        </p:nvSpPr>
        <p:spPr/>
        <p:txBody>
          <a:bodyPr/>
          <a:lstStyle/>
          <a:p>
            <a:fld id="{16192209-EC0E-437D-8F45-692F184616A2}" type="slidenum">
              <a:rPr lang="en-US" smtClean="0"/>
              <a:t>9</a:t>
            </a:fld>
            <a:endParaRPr lang="en-US"/>
          </a:p>
        </p:txBody>
      </p:sp>
    </p:spTree>
    <p:extLst>
      <p:ext uri="{BB962C8B-B14F-4D97-AF65-F5344CB8AC3E}">
        <p14:creationId xmlns:p14="http://schemas.microsoft.com/office/powerpoint/2010/main" val="350423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E1A15-0D84-4D5E-803A-CA466A2F2B99}"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196223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E1A15-0D84-4D5E-803A-CA466A2F2B99}"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51308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E1A15-0D84-4D5E-803A-CA466A2F2B99}"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323472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E1A15-0D84-4D5E-803A-CA466A2F2B99}"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76256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E1A15-0D84-4D5E-803A-CA466A2F2B99}"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258603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E1A15-0D84-4D5E-803A-CA466A2F2B99}"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95859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E1A15-0D84-4D5E-803A-CA466A2F2B99}" type="datetimeFigureOut">
              <a:rPr lang="en-US" smtClean="0"/>
              <a:t>10/15/21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212013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E1A15-0D84-4D5E-803A-CA466A2F2B99}"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59076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E1A15-0D84-4D5E-803A-CA466A2F2B99}" type="datetimeFigureOut">
              <a:rPr lang="en-US" smtClean="0"/>
              <a:t>10/15/21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124821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E1A15-0D84-4D5E-803A-CA466A2F2B99}"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114837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E1A15-0D84-4D5E-803A-CA466A2F2B99}"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FEAC5-DC27-4BAF-BEDD-94D543A32F7D}" type="slidenum">
              <a:rPr lang="en-US" smtClean="0"/>
              <a:t>‹#›</a:t>
            </a:fld>
            <a:endParaRPr lang="en-US"/>
          </a:p>
        </p:txBody>
      </p:sp>
    </p:spTree>
    <p:extLst>
      <p:ext uri="{BB962C8B-B14F-4D97-AF65-F5344CB8AC3E}">
        <p14:creationId xmlns:p14="http://schemas.microsoft.com/office/powerpoint/2010/main" val="48954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E1A15-0D84-4D5E-803A-CA466A2F2B99}" type="datetimeFigureOut">
              <a:rPr lang="en-US" smtClean="0"/>
              <a:t>10/15/21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FEAC5-DC27-4BAF-BEDD-94D543A32F7D}" type="slidenum">
              <a:rPr lang="en-US" smtClean="0"/>
              <a:t>‹#›</a:t>
            </a:fld>
            <a:endParaRPr lang="en-US"/>
          </a:p>
        </p:txBody>
      </p:sp>
    </p:spTree>
    <p:extLst>
      <p:ext uri="{BB962C8B-B14F-4D97-AF65-F5344CB8AC3E}">
        <p14:creationId xmlns:p14="http://schemas.microsoft.com/office/powerpoint/2010/main" val="198187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Lato" panose="020F0502020204030203" pitchFamily="34" charset="0"/>
              </a:rPr>
              <a:t>Understanding Risk</a:t>
            </a:r>
          </a:p>
        </p:txBody>
      </p:sp>
      <p:sp>
        <p:nvSpPr>
          <p:cNvPr id="4" name="Text Placeholder 3"/>
          <p:cNvSpPr>
            <a:spLocks noGrp="1"/>
          </p:cNvSpPr>
          <p:nvPr>
            <p:ph type="body" idx="1"/>
          </p:nvPr>
        </p:nvSpPr>
        <p:spPr/>
        <p:txBody>
          <a:bodyPr/>
          <a:lstStyle/>
          <a:p>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14930139"/>
      </p:ext>
    </p:extLst>
  </p:cSld>
  <p:clrMapOvr>
    <a:masterClrMapping/>
  </p:clrMapOvr>
  <mc:AlternateContent xmlns:mc="http://schemas.openxmlformats.org/markup-compatibility/2006" xmlns:p14="http://schemas.microsoft.com/office/powerpoint/2010/main">
    <mc:Choice Requires="p14">
      <p:transition spd="slow" p14:dur="2000" advClick="0" advTm="3250"/>
    </mc:Choice>
    <mc:Fallback xmlns="">
      <p:transition xmlns:p14="http://schemas.microsoft.com/office/powerpoint/2010/main" spd="slow" advClick="0" advTm="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None/>
            </a:pPr>
            <a:r>
              <a:rPr lang="en-US" dirty="0">
                <a:latin typeface="Lato" panose="020F0502020204030203" pitchFamily="34" charset="0"/>
              </a:rPr>
              <a:t>Neg.		4 x 1 = 4</a:t>
            </a:r>
          </a:p>
          <a:p>
            <a:pPr marL="0" indent="0">
              <a:buNone/>
            </a:pPr>
            <a:r>
              <a:rPr lang="en-US" dirty="0">
                <a:latin typeface="Lato" panose="020F0502020204030203" pitchFamily="34" charset="0"/>
              </a:rPr>
              <a:t>Minor	3 x 2 = 6</a:t>
            </a:r>
          </a:p>
          <a:p>
            <a:pPr marL="0" indent="0">
              <a:buFont typeface="Arial" panose="020B0604020202020204" pitchFamily="34" charset="0"/>
              <a:buNone/>
            </a:pPr>
            <a:r>
              <a:rPr lang="en-US" dirty="0">
                <a:latin typeface="Lato" panose="020F0502020204030203" pitchFamily="34" charset="0"/>
              </a:rPr>
              <a:t>Moderate	2 x 3 = 6</a:t>
            </a:r>
          </a:p>
        </p:txBody>
      </p:sp>
      <p:graphicFrame>
        <p:nvGraphicFramePr>
          <p:cNvPr id="5" name="Table 4"/>
          <p:cNvGraphicFramePr>
            <a:graphicFrameLocks noGrp="1"/>
          </p:cNvGraphicFramePr>
          <p:nvPr>
            <p:extLst>
              <p:ext uri="{D42A27DB-BD31-4B8C-83A1-F6EECF244321}">
                <p14:modId xmlns:p14="http://schemas.microsoft.com/office/powerpoint/2010/main" val="3740084199"/>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87072220"/>
      </p:ext>
    </p:extLst>
  </p:cSld>
  <p:clrMapOvr>
    <a:masterClrMapping/>
  </p:clrMapOvr>
  <mc:AlternateContent xmlns:mc="http://schemas.openxmlformats.org/markup-compatibility/2006" xmlns:p14="http://schemas.microsoft.com/office/powerpoint/2010/main">
    <mc:Choice Requires="p14">
      <p:transition spd="slow" p14:dur="2000" advClick="0" advTm="9240"/>
    </mc:Choice>
    <mc:Fallback xmlns="">
      <p:transition xmlns:p14="http://schemas.microsoft.com/office/powerpoint/2010/main" spd="slow" advClick="0" advTm="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None/>
            </a:pPr>
            <a:r>
              <a:rPr lang="en-US" dirty="0">
                <a:latin typeface="Lato" panose="020F0502020204030203" pitchFamily="34" charset="0"/>
              </a:rPr>
              <a:t>Neg.		4 x 1 = 4</a:t>
            </a:r>
          </a:p>
          <a:p>
            <a:pPr marL="0" indent="0">
              <a:buNone/>
            </a:pPr>
            <a:r>
              <a:rPr lang="en-US" dirty="0">
                <a:latin typeface="Lato" panose="020F0502020204030203" pitchFamily="34" charset="0"/>
              </a:rPr>
              <a:t>Minor	3 x 2 = 6</a:t>
            </a:r>
          </a:p>
          <a:p>
            <a:pPr marL="0" indent="0">
              <a:buNone/>
            </a:pPr>
            <a:r>
              <a:rPr lang="en-US" dirty="0">
                <a:latin typeface="Lato" panose="020F0502020204030203" pitchFamily="34" charset="0"/>
              </a:rPr>
              <a:t>Moderate	2 x 3 = 6</a:t>
            </a:r>
          </a:p>
          <a:p>
            <a:pPr marL="0" indent="0">
              <a:buFont typeface="Arial" panose="020B0604020202020204" pitchFamily="34" charset="0"/>
              <a:buNone/>
            </a:pPr>
            <a:r>
              <a:rPr lang="en-US" dirty="0">
                <a:latin typeface="Lato" panose="020F0502020204030203" pitchFamily="34" charset="0"/>
              </a:rPr>
              <a:t>Severe     	1 x 4 = 4</a:t>
            </a:r>
          </a:p>
          <a:p>
            <a:pPr marL="0" indent="0">
              <a:buFont typeface="Arial" panose="020B0604020202020204" pitchFamily="34" charset="0"/>
              <a:buNone/>
            </a:pPr>
            <a:endParaRPr lang="en-US" sz="1200" dirty="0">
              <a:latin typeface="Lato" panose="020F050202020403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12292849"/>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87072220"/>
      </p:ext>
    </p:extLst>
  </p:cSld>
  <p:clrMapOvr>
    <a:masterClrMapping/>
  </p:clrMapOvr>
  <mc:AlternateContent xmlns:mc="http://schemas.openxmlformats.org/markup-compatibility/2006" xmlns:p14="http://schemas.microsoft.com/office/powerpoint/2010/main">
    <mc:Choice Requires="p14">
      <p:transition spd="slow" p14:dur="2000" advClick="0" advTm="9100"/>
    </mc:Choice>
    <mc:Fallback xmlns="">
      <p:transition xmlns:p14="http://schemas.microsoft.com/office/powerpoint/2010/main" spd="slow" advClick="0" advTm="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None/>
            </a:pPr>
            <a:r>
              <a:rPr lang="en-US" dirty="0">
                <a:latin typeface="Lato" panose="020F0502020204030203" pitchFamily="34" charset="0"/>
              </a:rPr>
              <a:t>Neg.		4 x 1 = 4</a:t>
            </a:r>
          </a:p>
          <a:p>
            <a:pPr marL="0" indent="0">
              <a:buNone/>
            </a:pPr>
            <a:r>
              <a:rPr lang="en-US" dirty="0">
                <a:latin typeface="Lato" panose="020F0502020204030203" pitchFamily="34" charset="0"/>
              </a:rPr>
              <a:t>Minor	3 x 2 = 6</a:t>
            </a:r>
          </a:p>
          <a:p>
            <a:pPr marL="0" indent="0">
              <a:buNone/>
            </a:pPr>
            <a:r>
              <a:rPr lang="en-US" dirty="0">
                <a:latin typeface="Lato" panose="020F0502020204030203" pitchFamily="34" charset="0"/>
              </a:rPr>
              <a:t>Moderate	2 x 3 = 6</a:t>
            </a:r>
          </a:p>
          <a:p>
            <a:pPr marL="0" indent="0">
              <a:buNone/>
            </a:pPr>
            <a:r>
              <a:rPr lang="en-US" dirty="0">
                <a:latin typeface="Lato" panose="020F0502020204030203" pitchFamily="34" charset="0"/>
              </a:rPr>
              <a:t>Severe     	1 x 4 = 4</a:t>
            </a:r>
          </a:p>
          <a:p>
            <a:pPr marL="0" indent="0">
              <a:buFont typeface="Arial" panose="020B0604020202020204" pitchFamily="34" charset="0"/>
              <a:buNone/>
            </a:pPr>
            <a:r>
              <a:rPr lang="en-US" dirty="0">
                <a:latin typeface="Lato" panose="020F0502020204030203" pitchFamily="34" charset="0"/>
              </a:rPr>
              <a:t>V. severe  	0 x 5 = 0</a:t>
            </a:r>
          </a:p>
          <a:p>
            <a:pPr marL="0" indent="0">
              <a:buFont typeface="Arial" panose="020B0604020202020204" pitchFamily="34" charset="0"/>
              <a:buNone/>
            </a:pPr>
            <a:endParaRPr lang="en-US" sz="1200" dirty="0">
              <a:latin typeface="Lato" panose="020F050202020403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05742433"/>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8707222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Font typeface="Arial" panose="020B0604020202020204" pitchFamily="34" charset="0"/>
              <a:buNone/>
            </a:pPr>
            <a:r>
              <a:rPr lang="en-US" dirty="0">
                <a:latin typeface="Lato" panose="020F0502020204030203" pitchFamily="34" charset="0"/>
              </a:rPr>
              <a:t>4 x 1 =	    4</a:t>
            </a:r>
          </a:p>
          <a:p>
            <a:pPr marL="0" indent="0">
              <a:buFont typeface="Arial" panose="020B0604020202020204" pitchFamily="34" charset="0"/>
              <a:buNone/>
            </a:pPr>
            <a:r>
              <a:rPr lang="en-US" dirty="0">
                <a:latin typeface="Lato" panose="020F0502020204030203" pitchFamily="34" charset="0"/>
              </a:rPr>
              <a:t>3 x 2 =	    6</a:t>
            </a:r>
          </a:p>
          <a:p>
            <a:pPr marL="0" indent="0">
              <a:buFont typeface="Arial" panose="020B0604020202020204" pitchFamily="34" charset="0"/>
              <a:buNone/>
            </a:pPr>
            <a:r>
              <a:rPr lang="en-US" dirty="0">
                <a:latin typeface="Lato" panose="020F0502020204030203" pitchFamily="34" charset="0"/>
              </a:rPr>
              <a:t>2 x 3 =	    6</a:t>
            </a:r>
          </a:p>
          <a:p>
            <a:pPr marL="0" indent="0">
              <a:buFont typeface="Arial" panose="020B0604020202020204" pitchFamily="34" charset="0"/>
              <a:buNone/>
            </a:pPr>
            <a:r>
              <a:rPr lang="en-US" dirty="0">
                <a:latin typeface="Lato" panose="020F0502020204030203" pitchFamily="34" charset="0"/>
              </a:rPr>
              <a:t>1 x 4 =	    4</a:t>
            </a:r>
          </a:p>
          <a:p>
            <a:pPr marL="0" indent="0">
              <a:buFont typeface="Arial" panose="020B0604020202020204" pitchFamily="34" charset="0"/>
              <a:buNone/>
            </a:pPr>
            <a:r>
              <a:rPr lang="en-US" dirty="0">
                <a:latin typeface="Lato" panose="020F0502020204030203" pitchFamily="34" charset="0"/>
              </a:rPr>
              <a:t>0 x 5 =          +0</a:t>
            </a:r>
          </a:p>
          <a:p>
            <a:pPr marL="0" indent="0">
              <a:buFont typeface="Arial" panose="020B0604020202020204" pitchFamily="34" charset="0"/>
              <a:buNone/>
            </a:pPr>
            <a:endParaRPr lang="en-US" sz="1200" dirty="0">
              <a:latin typeface="Lato" panose="020F0502020204030203" pitchFamily="34" charset="0"/>
            </a:endParaRPr>
          </a:p>
          <a:p>
            <a:pPr marL="0" indent="0">
              <a:buFont typeface="Arial" panose="020B0604020202020204" pitchFamily="34" charset="0"/>
              <a:buNone/>
            </a:pPr>
            <a:r>
              <a:rPr lang="en-US" dirty="0">
                <a:latin typeface="Lato" panose="020F0502020204030203" pitchFamily="34" charset="0"/>
              </a:rPr>
              <a:t>Risk score = </a:t>
            </a:r>
            <a:r>
              <a:rPr lang="en-US" b="1" dirty="0">
                <a:latin typeface="Lato" panose="020F0502020204030203" pitchFamily="34" charset="0"/>
              </a:rPr>
              <a:t>20</a:t>
            </a:r>
          </a:p>
        </p:txBody>
      </p:sp>
      <p:graphicFrame>
        <p:nvGraphicFramePr>
          <p:cNvPr id="5" name="Table 4"/>
          <p:cNvGraphicFramePr>
            <a:graphicFrameLocks noGrp="1"/>
          </p:cNvGraphicFramePr>
          <p:nvPr>
            <p:extLst>
              <p:ext uri="{D42A27DB-BD31-4B8C-83A1-F6EECF244321}">
                <p14:modId xmlns:p14="http://schemas.microsoft.com/office/powerpoint/2010/main" val="3126183693"/>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cxnSp>
        <p:nvCxnSpPr>
          <p:cNvPr id="13" name="Straight Connector 12"/>
          <p:cNvCxnSpPr/>
          <p:nvPr/>
        </p:nvCxnSpPr>
        <p:spPr>
          <a:xfrm>
            <a:off x="2689618" y="5583505"/>
            <a:ext cx="89653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894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066472" y="1892300"/>
            <a:ext cx="8412842" cy="3641726"/>
          </a:xfrm>
        </p:spPr>
        <p:txBody>
          <a:bodyPr>
            <a:normAutofit/>
          </a:bodyPr>
          <a:lstStyle/>
          <a:p>
            <a:pPr marL="0" indent="0" algn="ctr">
              <a:buNone/>
            </a:pPr>
            <a:r>
              <a:rPr lang="en-US" sz="5400" dirty="0">
                <a:solidFill>
                  <a:schemeClr val="bg1"/>
                </a:solidFill>
                <a:latin typeface="Lato" panose="020F0502020204030203" pitchFamily="34" charset="0"/>
              </a:rPr>
              <a:t>Risk is the </a:t>
            </a:r>
            <a:r>
              <a:rPr lang="en-US" sz="5400" u="sng" dirty="0">
                <a:solidFill>
                  <a:schemeClr val="bg1"/>
                </a:solidFill>
                <a:latin typeface="Lato" panose="020F0502020204030203" pitchFamily="34" charset="0"/>
              </a:rPr>
              <a:t>likelihood</a:t>
            </a:r>
            <a:r>
              <a:rPr lang="en-US" sz="5400" dirty="0">
                <a:solidFill>
                  <a:schemeClr val="bg1"/>
                </a:solidFill>
                <a:latin typeface="Lato" panose="020F0502020204030203" pitchFamily="34" charset="0"/>
              </a:rPr>
              <a:t> and </a:t>
            </a:r>
            <a:r>
              <a:rPr lang="en-US" sz="5400" u="sng" dirty="0">
                <a:solidFill>
                  <a:schemeClr val="bg1"/>
                </a:solidFill>
                <a:latin typeface="Lato" panose="020F0502020204030203" pitchFamily="34" charset="0"/>
              </a:rPr>
              <a:t>impact</a:t>
            </a:r>
            <a:r>
              <a:rPr lang="en-US" sz="5400" dirty="0">
                <a:solidFill>
                  <a:schemeClr val="bg1"/>
                </a:solidFill>
                <a:latin typeface="Lato" panose="020F0502020204030203" pitchFamily="34" charset="0"/>
              </a:rPr>
              <a:t> of an event that you </a:t>
            </a:r>
            <a:r>
              <a:rPr lang="en-US" sz="5400" b="1" dirty="0">
                <a:solidFill>
                  <a:schemeClr val="bg1"/>
                </a:solidFill>
                <a:latin typeface="Lato" panose="020F0502020204030203" pitchFamily="34" charset="0"/>
              </a:rPr>
              <a:t>aren’t certain </a:t>
            </a:r>
            <a:r>
              <a:rPr lang="en-US" sz="5400" dirty="0">
                <a:solidFill>
                  <a:schemeClr val="bg1"/>
                </a:solidFill>
                <a:latin typeface="Lato" panose="020F0502020204030203" pitchFamily="34" charset="0"/>
              </a:rPr>
              <a:t>will occur.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6905514"/>
      </p:ext>
    </p:extLst>
  </p:cSld>
  <p:clrMapOvr>
    <a:masterClrMapping/>
  </p:clrMapOvr>
  <mc:AlternateContent xmlns:mc="http://schemas.openxmlformats.org/markup-compatibility/2006" xmlns:p14="http://schemas.microsoft.com/office/powerpoint/2010/main">
    <mc:Choice Requires="p14">
      <p:transition spd="slow" p14:dur="2000" advClick="0" advTm="13050"/>
    </mc:Choice>
    <mc:Fallback xmlns="">
      <p:transition xmlns:p14="http://schemas.microsoft.com/office/powerpoint/2010/main" spd="slow" advClick="0" advTm="1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greeneinsurance.com/img/~www.greeneinsurance.com/12storm9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720852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4808672"/>
      </p:ext>
    </p:extLst>
  </p:cSld>
  <p:clrMapOvr>
    <a:masterClrMapping/>
  </p:clrMapOvr>
  <mc:AlternateContent xmlns:mc="http://schemas.openxmlformats.org/markup-compatibility/2006" xmlns:p14="http://schemas.microsoft.com/office/powerpoint/2010/main">
    <mc:Choice Requires="p14">
      <p:transition spd="slow" p14:dur="2000" advClick="0" advTm="23100"/>
    </mc:Choice>
    <mc:Fallback xmlns="">
      <p:transition xmlns:p14="http://schemas.microsoft.com/office/powerpoint/2010/main" spd="slow" advClick="0" advTm="2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650"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050" name="Picture 2" descr="https://www.na.fs.fed.us/spfo/pubs/uf/sotuf/chapter_3/appendix_b/apdxb_hazard.gif"/>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4963"/>
          <a:stretch/>
        </p:blipFill>
        <p:spPr bwMode="auto">
          <a:xfrm>
            <a:off x="5950857" y="0"/>
            <a:ext cx="6540138" cy="685879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normAutofit/>
          </a:bodyPr>
          <a:lstStyle/>
          <a:p>
            <a:r>
              <a:rPr lang="en-US" sz="3600" b="1" dirty="0">
                <a:solidFill>
                  <a:schemeClr val="bg1"/>
                </a:solidFill>
                <a:latin typeface="Lato" panose="020F0502020204030203" pitchFamily="34" charset="0"/>
              </a:rPr>
              <a:t>Understanding Risk</a:t>
            </a:r>
          </a:p>
        </p:txBody>
      </p:sp>
      <p:sp>
        <p:nvSpPr>
          <p:cNvPr id="5" name="Content Placeholder 4"/>
          <p:cNvSpPr txBox="1">
            <a:spLocks/>
          </p:cNvSpPr>
          <p:nvPr/>
        </p:nvSpPr>
        <p:spPr>
          <a:xfrm>
            <a:off x="838201" y="1825625"/>
            <a:ext cx="48260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chemeClr val="bg1"/>
                </a:solidFill>
                <a:latin typeface="Lato" panose="020F0502020204030203" pitchFamily="34" charset="0"/>
              </a:rPr>
              <a:t>Risk = </a:t>
            </a:r>
            <a:r>
              <a:rPr lang="en-US" sz="3200" dirty="0">
                <a:solidFill>
                  <a:srgbClr val="7030A0"/>
                </a:solidFill>
                <a:latin typeface="Lato" panose="020F0502020204030203" pitchFamily="34" charset="0"/>
              </a:rPr>
              <a:t>Likelihood</a:t>
            </a:r>
            <a:r>
              <a:rPr lang="en-US" sz="3200" dirty="0">
                <a:latin typeface="Lato" panose="020F0502020204030203" pitchFamily="34" charset="0"/>
              </a:rPr>
              <a:t> </a:t>
            </a:r>
            <a:r>
              <a:rPr lang="en-US" sz="3200" dirty="0">
                <a:solidFill>
                  <a:schemeClr val="bg1"/>
                </a:solidFill>
                <a:latin typeface="Lato" panose="020F0502020204030203" pitchFamily="34" charset="0"/>
              </a:rPr>
              <a:t>x</a:t>
            </a:r>
            <a:r>
              <a:rPr lang="en-US" sz="3200" dirty="0">
                <a:latin typeface="Lato" panose="020F0502020204030203" pitchFamily="34" charset="0"/>
              </a:rPr>
              <a:t> </a:t>
            </a:r>
            <a:r>
              <a:rPr lang="en-US" sz="3200" dirty="0">
                <a:solidFill>
                  <a:schemeClr val="accent5"/>
                </a:solidFill>
                <a:latin typeface="Lato" panose="020F0502020204030203" pitchFamily="34" charset="0"/>
              </a:rPr>
              <a:t>Impact</a:t>
            </a:r>
          </a:p>
          <a:p>
            <a:pPr marL="0" indent="0">
              <a:buFont typeface="Arial" panose="020B0604020202020204" pitchFamily="34" charset="0"/>
              <a:buNone/>
            </a:pPr>
            <a:endParaRPr lang="en-US" sz="3200" b="1" dirty="0">
              <a:latin typeface="Lato" panose="020F0502020204030203" pitchFamily="34" charset="0"/>
            </a:endParaRPr>
          </a:p>
          <a:p>
            <a:pPr marL="0" indent="0">
              <a:buFont typeface="Arial" panose="020B0604020202020204" pitchFamily="34" charset="0"/>
              <a:buNone/>
            </a:pPr>
            <a:r>
              <a:rPr lang="en-US" sz="3200" b="1" dirty="0">
                <a:solidFill>
                  <a:srgbClr val="7030A0"/>
                </a:solidFill>
                <a:latin typeface="Lato" panose="020F0502020204030203" pitchFamily="34" charset="0"/>
              </a:rPr>
              <a:t>Likelihood</a:t>
            </a:r>
            <a:r>
              <a:rPr lang="en-US" sz="3200" b="1" dirty="0">
                <a:latin typeface="Lato" panose="020F0502020204030203" pitchFamily="34" charset="0"/>
              </a:rPr>
              <a:t>:</a:t>
            </a:r>
            <a:br>
              <a:rPr lang="en-US" sz="3200" b="1" dirty="0">
                <a:latin typeface="Lato" panose="020F0502020204030203" pitchFamily="34" charset="0"/>
              </a:rPr>
            </a:br>
            <a:r>
              <a:rPr lang="en-US" sz="3200" b="1" dirty="0">
                <a:solidFill>
                  <a:schemeClr val="bg1"/>
                </a:solidFill>
                <a:latin typeface="Lato" panose="020F0502020204030203" pitchFamily="34" charset="0"/>
              </a:rPr>
              <a:t>Probability that a situation will occur.</a:t>
            </a:r>
          </a:p>
          <a:p>
            <a:pPr marL="0" indent="0">
              <a:buFont typeface="Arial" panose="020B0604020202020204" pitchFamily="34" charset="0"/>
              <a:buNone/>
            </a:pPr>
            <a:endParaRPr lang="en-US" sz="3200" dirty="0">
              <a:solidFill>
                <a:schemeClr val="bg1"/>
              </a:solidFill>
              <a:latin typeface="Lato" panose="020F0502020204030203" pitchFamily="34" charset="0"/>
            </a:endParaRPr>
          </a:p>
          <a:p>
            <a:pPr marL="0" indent="0">
              <a:buFont typeface="Arial" panose="020B0604020202020204" pitchFamily="34" charset="0"/>
              <a:buNone/>
            </a:pPr>
            <a:r>
              <a:rPr lang="en-US" sz="3200" b="1" dirty="0">
                <a:solidFill>
                  <a:schemeClr val="accent5"/>
                </a:solidFill>
                <a:latin typeface="Lato" panose="020F0502020204030203" pitchFamily="34" charset="0"/>
              </a:rPr>
              <a:t>Impact</a:t>
            </a:r>
            <a:r>
              <a:rPr lang="en-US" sz="3200" b="1" dirty="0">
                <a:latin typeface="Lato" panose="020F0502020204030203" pitchFamily="34" charset="0"/>
              </a:rPr>
              <a:t>:</a:t>
            </a:r>
          </a:p>
          <a:p>
            <a:pPr marL="0" indent="0">
              <a:buFont typeface="Arial" panose="020B0604020202020204" pitchFamily="34" charset="0"/>
              <a:buNone/>
            </a:pPr>
            <a:r>
              <a:rPr lang="en-US" sz="3200" b="1" dirty="0">
                <a:solidFill>
                  <a:schemeClr val="bg1"/>
                </a:solidFill>
                <a:latin typeface="Lato" panose="020F0502020204030203" pitchFamily="34" charset="0"/>
              </a:rPr>
              <a:t>the outcome of </a:t>
            </a:r>
            <a:br>
              <a:rPr lang="en-US" sz="3200" b="1" dirty="0">
                <a:solidFill>
                  <a:schemeClr val="bg1"/>
                </a:solidFill>
                <a:latin typeface="Lato" panose="020F0502020204030203" pitchFamily="34" charset="0"/>
              </a:rPr>
            </a:br>
            <a:r>
              <a:rPr lang="en-US" sz="3200" b="1" dirty="0">
                <a:solidFill>
                  <a:schemeClr val="bg1"/>
                </a:solidFill>
                <a:latin typeface="Lato" panose="020F0502020204030203" pitchFamily="34" charset="0"/>
              </a:rPr>
              <a:t>that situation.</a:t>
            </a:r>
          </a:p>
        </p:txBody>
      </p:sp>
      <p:sp>
        <p:nvSpPr>
          <p:cNvPr id="3" name="Oval 2"/>
          <p:cNvSpPr/>
          <p:nvPr/>
        </p:nvSpPr>
        <p:spPr>
          <a:xfrm>
            <a:off x="6464300" y="1967707"/>
            <a:ext cx="2286000" cy="2286000"/>
          </a:xfrm>
          <a:prstGeom prst="ellipse">
            <a:avLst/>
          </a:prstGeom>
          <a:solidFill>
            <a:srgbClr val="7030A0">
              <a:alpha val="27843"/>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3" idx="0"/>
          </p:cNvCxnSpPr>
          <p:nvPr/>
        </p:nvCxnSpPr>
        <p:spPr>
          <a:xfrm flipH="1">
            <a:off x="2870200" y="1967707"/>
            <a:ext cx="4737100" cy="116919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 idx="3"/>
          </p:cNvCxnSpPr>
          <p:nvPr/>
        </p:nvCxnSpPr>
        <p:spPr>
          <a:xfrm flipH="1" flipV="1">
            <a:off x="2870200" y="3136902"/>
            <a:ext cx="3928877" cy="78202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407399" y="4253707"/>
            <a:ext cx="2286000" cy="2286000"/>
          </a:xfrm>
          <a:prstGeom prst="ellipse">
            <a:avLst/>
          </a:prstGeom>
          <a:solidFill>
            <a:schemeClr val="accent1">
              <a:alpha val="27843"/>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0"/>
          </p:cNvCxnSpPr>
          <p:nvPr/>
        </p:nvCxnSpPr>
        <p:spPr>
          <a:xfrm flipH="1">
            <a:off x="2476500" y="4253707"/>
            <a:ext cx="7073899" cy="67984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3"/>
          </p:cNvCxnSpPr>
          <p:nvPr/>
        </p:nvCxnSpPr>
        <p:spPr>
          <a:xfrm flipH="1" flipV="1">
            <a:off x="2476500" y="4922047"/>
            <a:ext cx="6265676" cy="12828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49410983"/>
      </p:ext>
    </p:extLst>
  </p:cSld>
  <p:clrMapOvr>
    <a:masterClrMapping/>
  </p:clrMapOvr>
  <mc:AlternateContent xmlns:mc="http://schemas.openxmlformats.org/markup-compatibility/2006" xmlns:p14="http://schemas.microsoft.com/office/powerpoint/2010/main">
    <mc:Choice Requires="p14">
      <p:transition spd="slow" p14:dur="2000" advClick="0" advTm="13100"/>
    </mc:Choice>
    <mc:Fallback xmlns="">
      <p:transition xmlns:p14="http://schemas.microsoft.com/office/powerpoint/2010/main" spd="slow" advClick="0"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86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Matrix </a:t>
            </a:r>
          </a:p>
        </p:txBody>
      </p:sp>
      <p:graphicFrame>
        <p:nvGraphicFramePr>
          <p:cNvPr id="3" name="Table 2"/>
          <p:cNvGraphicFramePr>
            <a:graphicFrameLocks noGrp="1"/>
          </p:cNvGraphicFramePr>
          <p:nvPr>
            <p:extLst>
              <p:ext uri="{D42A27DB-BD31-4B8C-83A1-F6EECF244321}">
                <p14:modId xmlns:p14="http://schemas.microsoft.com/office/powerpoint/2010/main" val="3614361725"/>
              </p:ext>
            </p:extLst>
          </p:nvPr>
        </p:nvGraphicFramePr>
        <p:xfrm>
          <a:off x="2696520" y="2210714"/>
          <a:ext cx="6798960" cy="3820925"/>
        </p:xfrm>
        <a:graphic>
          <a:graphicData uri="http://schemas.openxmlformats.org/drawingml/2006/table">
            <a:tbl>
              <a:tblPr firstRow="1" bandRow="1">
                <a:tableStyleId>{5C22544A-7EE6-4342-B048-85BDC9FD1C3A}</a:tableStyleId>
              </a:tblPr>
              <a:tblGrid>
                <a:gridCol w="1359792">
                  <a:extLst>
                    <a:ext uri="{9D8B030D-6E8A-4147-A177-3AD203B41FA5}">
                      <a16:colId xmlns:a16="http://schemas.microsoft.com/office/drawing/2014/main" val="305229760"/>
                    </a:ext>
                  </a:extLst>
                </a:gridCol>
                <a:gridCol w="1359792">
                  <a:extLst>
                    <a:ext uri="{9D8B030D-6E8A-4147-A177-3AD203B41FA5}">
                      <a16:colId xmlns:a16="http://schemas.microsoft.com/office/drawing/2014/main" val="3135967408"/>
                    </a:ext>
                  </a:extLst>
                </a:gridCol>
                <a:gridCol w="1359792">
                  <a:extLst>
                    <a:ext uri="{9D8B030D-6E8A-4147-A177-3AD203B41FA5}">
                      <a16:colId xmlns:a16="http://schemas.microsoft.com/office/drawing/2014/main" val="695599901"/>
                    </a:ext>
                  </a:extLst>
                </a:gridCol>
                <a:gridCol w="1359792">
                  <a:extLst>
                    <a:ext uri="{9D8B030D-6E8A-4147-A177-3AD203B41FA5}">
                      <a16:colId xmlns:a16="http://schemas.microsoft.com/office/drawing/2014/main" val="3157476597"/>
                    </a:ext>
                  </a:extLst>
                </a:gridCol>
                <a:gridCol w="1359792">
                  <a:extLst>
                    <a:ext uri="{9D8B030D-6E8A-4147-A177-3AD203B41FA5}">
                      <a16:colId xmlns:a16="http://schemas.microsoft.com/office/drawing/2014/main" val="407697027"/>
                    </a:ext>
                  </a:extLst>
                </a:gridCol>
              </a:tblGrid>
              <a:tr h="764185">
                <a:tc>
                  <a:txBody>
                    <a:bodyPr/>
                    <a:lstStyle/>
                    <a:p>
                      <a:pPr algn="ctr"/>
                      <a:r>
                        <a:rPr lang="en-US" sz="1400" b="1" dirty="0">
                          <a:solidFill>
                            <a:schemeClr val="tx1"/>
                          </a:solidFill>
                        </a:rPr>
                        <a:t>Medium-Low</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042337684"/>
                  </a:ext>
                </a:extLst>
              </a:tr>
              <a:tr h="7641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Medium-Low</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8829756"/>
                  </a:ext>
                </a:extLst>
              </a:tr>
              <a:tr h="764185">
                <a:tc>
                  <a:txBody>
                    <a:bodyPr/>
                    <a:lstStyle/>
                    <a:p>
                      <a:pPr algn="ctr"/>
                      <a:r>
                        <a:rPr lang="en-US" sz="1400" b="1" dirty="0">
                          <a:solidFill>
                            <a:schemeClr val="tx1"/>
                          </a:solidFill>
                        </a:rPr>
                        <a:t>Lowest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b="1" dirty="0">
                          <a:solidFill>
                            <a:schemeClr val="tx1"/>
                          </a:solidFill>
                        </a:rPr>
                        <a:t>Medium-Low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Highest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932297292"/>
                  </a:ext>
                </a:extLst>
              </a:tr>
              <a:tr h="7641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Lowest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Medium-Low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Medium-Low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Medium-High</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09077048"/>
                  </a:ext>
                </a:extLst>
              </a:tr>
              <a:tr h="764185">
                <a:tc>
                  <a:txBody>
                    <a:bodyPr/>
                    <a:lstStyle/>
                    <a:p>
                      <a:pPr algn="ctr"/>
                      <a:r>
                        <a:rPr lang="en-US" sz="1400" b="1" dirty="0">
                          <a:solidFill>
                            <a:schemeClr val="tx1"/>
                          </a:solidFill>
                        </a:rPr>
                        <a:t>Lowest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a:r>
                        <a:rPr lang="en-US" sz="1400" b="1" dirty="0">
                          <a:solidFill>
                            <a:schemeClr val="tx1"/>
                          </a:solidFill>
                        </a:rPr>
                        <a:t>Lowest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Lowest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a:r>
                        <a:rPr lang="en-US" sz="1400" b="1" dirty="0">
                          <a:solidFill>
                            <a:schemeClr val="tx1"/>
                          </a:solidFill>
                        </a:rPr>
                        <a:t>Medium</a:t>
                      </a:r>
                      <a:r>
                        <a:rPr lang="en-US" sz="1400" b="1" baseline="0" dirty="0">
                          <a:solidFill>
                            <a:schemeClr val="tx1"/>
                          </a:solidFill>
                        </a:rPr>
                        <a:t>-Low</a:t>
                      </a:r>
                      <a:endParaRPr lang="en-US" sz="1400"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Medium-Low</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57119118"/>
                  </a:ext>
                </a:extLst>
              </a:tr>
            </a:tbl>
          </a:graphicData>
        </a:graphic>
      </p:graphicFrame>
      <p:sp>
        <p:nvSpPr>
          <p:cNvPr id="6" name="Right Arrow 5"/>
          <p:cNvSpPr/>
          <p:nvPr/>
        </p:nvSpPr>
        <p:spPr>
          <a:xfrm>
            <a:off x="2696520" y="1458541"/>
            <a:ext cx="6798960" cy="612573"/>
          </a:xfrm>
          <a:prstGeom prst="rightArrow">
            <a:avLst>
              <a:gd name="adj1" fmla="val 50000"/>
              <a:gd name="adj2" fmla="val 58392"/>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latin typeface="Lato" panose="020F0502020204030203" pitchFamily="34" charset="0"/>
              </a:rPr>
              <a:t>Impact</a:t>
            </a:r>
          </a:p>
        </p:txBody>
      </p:sp>
      <p:sp>
        <p:nvSpPr>
          <p:cNvPr id="9" name="Right Arrow 8"/>
          <p:cNvSpPr/>
          <p:nvPr/>
        </p:nvSpPr>
        <p:spPr>
          <a:xfrm rot="16200000">
            <a:off x="322762" y="3810001"/>
            <a:ext cx="3811148" cy="612573"/>
          </a:xfrm>
          <a:prstGeom prst="rightArrow">
            <a:avLst>
              <a:gd name="adj1" fmla="val 50000"/>
              <a:gd name="adj2" fmla="val 5839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Lato" panose="020F0502020204030203" pitchFamily="34" charset="0"/>
              </a:rPr>
              <a:t>Likelihood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42955897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008"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Matrix Example </a:t>
            </a:r>
          </a:p>
        </p:txBody>
      </p:sp>
      <p:graphicFrame>
        <p:nvGraphicFramePr>
          <p:cNvPr id="3" name="Table 2"/>
          <p:cNvGraphicFramePr>
            <a:graphicFrameLocks noGrp="1"/>
          </p:cNvGraphicFramePr>
          <p:nvPr>
            <p:extLst>
              <p:ext uri="{D42A27DB-BD31-4B8C-83A1-F6EECF244321}">
                <p14:modId xmlns:p14="http://schemas.microsoft.com/office/powerpoint/2010/main" val="3926979162"/>
              </p:ext>
            </p:extLst>
          </p:nvPr>
        </p:nvGraphicFramePr>
        <p:xfrm>
          <a:off x="5853672" y="2263061"/>
          <a:ext cx="5500128" cy="3474720"/>
        </p:xfrm>
        <a:graphic>
          <a:graphicData uri="http://schemas.openxmlformats.org/drawingml/2006/table">
            <a:tbl>
              <a:tblPr firstRow="1" bandRow="1">
                <a:tableStyleId>{5C22544A-7EE6-4342-B048-85BDC9FD1C3A}</a:tableStyleId>
              </a:tblPr>
              <a:tblGrid>
                <a:gridCol w="374133">
                  <a:extLst>
                    <a:ext uri="{9D8B030D-6E8A-4147-A177-3AD203B41FA5}">
                      <a16:colId xmlns:a16="http://schemas.microsoft.com/office/drawing/2014/main" val="305229760"/>
                    </a:ext>
                  </a:extLst>
                </a:gridCol>
                <a:gridCol w="1025199">
                  <a:extLst>
                    <a:ext uri="{9D8B030D-6E8A-4147-A177-3AD203B41FA5}">
                      <a16:colId xmlns:a16="http://schemas.microsoft.com/office/drawing/2014/main" val="2960227296"/>
                    </a:ext>
                  </a:extLst>
                </a:gridCol>
                <a:gridCol w="1025199">
                  <a:extLst>
                    <a:ext uri="{9D8B030D-6E8A-4147-A177-3AD203B41FA5}">
                      <a16:colId xmlns:a16="http://schemas.microsoft.com/office/drawing/2014/main" val="3135967408"/>
                    </a:ext>
                  </a:extLst>
                </a:gridCol>
                <a:gridCol w="1025199">
                  <a:extLst>
                    <a:ext uri="{9D8B030D-6E8A-4147-A177-3AD203B41FA5}">
                      <a16:colId xmlns:a16="http://schemas.microsoft.com/office/drawing/2014/main" val="695599901"/>
                    </a:ext>
                  </a:extLst>
                </a:gridCol>
                <a:gridCol w="1025199">
                  <a:extLst>
                    <a:ext uri="{9D8B030D-6E8A-4147-A177-3AD203B41FA5}">
                      <a16:colId xmlns:a16="http://schemas.microsoft.com/office/drawing/2014/main" val="3157476597"/>
                    </a:ext>
                  </a:extLst>
                </a:gridCol>
                <a:gridCol w="1025199">
                  <a:extLst>
                    <a:ext uri="{9D8B030D-6E8A-4147-A177-3AD203B41FA5}">
                      <a16:colId xmlns:a16="http://schemas.microsoft.com/office/drawing/2014/main" val="407697027"/>
                    </a:ext>
                  </a:extLst>
                </a:gridCol>
              </a:tblGrid>
              <a:tr h="265955">
                <a:tc>
                  <a:txBody>
                    <a:bodyPr/>
                    <a:lstStyle/>
                    <a:p>
                      <a:pPr algn="ctr"/>
                      <a:endParaRPr lang="en-US" sz="1200" b="1" dirty="0">
                        <a:solidFill>
                          <a:schemeClr val="tx1"/>
                        </a:solidFill>
                      </a:endParaRP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337684"/>
                  </a:ext>
                </a:extLst>
              </a:tr>
              <a:tr h="64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20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25</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99812005"/>
                  </a:ext>
                </a:extLst>
              </a:tr>
              <a:tr h="640080">
                <a:tc>
                  <a:txBody>
                    <a:bodyPr/>
                    <a:lstStyle/>
                    <a:p>
                      <a:pPr algn="ctr"/>
                      <a:r>
                        <a:rPr lang="en-US" sz="1200" b="0" dirty="0">
                          <a:solidFill>
                            <a:schemeClr val="tx1"/>
                          </a:solidFill>
                        </a:rPr>
                        <a:t>4</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20</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8829756"/>
                  </a:ext>
                </a:extLst>
              </a:tr>
              <a:tr h="640080">
                <a:tc>
                  <a:txBody>
                    <a:bodyPr/>
                    <a:lstStyle/>
                    <a:p>
                      <a:pPr algn="ctr"/>
                      <a:r>
                        <a:rPr lang="en-US" sz="1200" b="1" dirty="0">
                          <a:solidFill>
                            <a:schemeClr val="tx1"/>
                          </a:solidFill>
                        </a:rPr>
                        <a:t>3</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b="1" dirty="0">
                          <a:solidFill>
                            <a:schemeClr val="tx1"/>
                          </a:solidFill>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9</a:t>
                      </a:r>
                    </a:p>
                  </a:txBody>
                  <a:tcPr anchor="ctr">
                    <a:lnL w="381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400" b="1" dirty="0">
                          <a:solidFill>
                            <a:schemeClr val="tx1"/>
                          </a:solidFill>
                        </a:rPr>
                        <a:t>12</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15</a:t>
                      </a: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932297292"/>
                  </a:ext>
                </a:extLst>
              </a:tr>
              <a:tr h="64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2</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10</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09077048"/>
                  </a:ext>
                </a:extLst>
              </a:tr>
              <a:tr h="640080">
                <a:tc>
                  <a:txBody>
                    <a:bodyPr/>
                    <a:lstStyle/>
                    <a:p>
                      <a:pPr algn="ctr"/>
                      <a:r>
                        <a:rPr lang="en-US" sz="1200" b="0" dirty="0">
                          <a:solidFill>
                            <a:schemeClr val="tx1"/>
                          </a:solidFill>
                        </a:rPr>
                        <a:t>1</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a:r>
                        <a:rPr lang="en-US" sz="1100" b="0" dirty="0">
                          <a:solidFill>
                            <a:schemeClr val="tx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a:r>
                        <a:rPr lang="en-US" sz="1100" b="1" dirty="0">
                          <a:solidFill>
                            <a:schemeClr val="tx1"/>
                          </a:solidFill>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5</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57119118"/>
                  </a:ext>
                </a:extLst>
              </a:tr>
            </a:tbl>
          </a:graphicData>
        </a:graphic>
      </p:graphicFrame>
      <p:sp>
        <p:nvSpPr>
          <p:cNvPr id="6" name="Right Arrow 5"/>
          <p:cNvSpPr/>
          <p:nvPr/>
        </p:nvSpPr>
        <p:spPr>
          <a:xfrm>
            <a:off x="6227805" y="1800106"/>
            <a:ext cx="5125995" cy="381833"/>
          </a:xfrm>
          <a:prstGeom prst="rightArrow">
            <a:avLst>
              <a:gd name="adj1" fmla="val 50000"/>
              <a:gd name="adj2" fmla="val 5839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Impact</a:t>
            </a:r>
          </a:p>
        </p:txBody>
      </p:sp>
      <p:sp>
        <p:nvSpPr>
          <p:cNvPr id="9" name="Right Arrow 8"/>
          <p:cNvSpPr/>
          <p:nvPr/>
        </p:nvSpPr>
        <p:spPr>
          <a:xfrm rot="16200000">
            <a:off x="3901498" y="3924848"/>
            <a:ext cx="3194634" cy="431231"/>
          </a:xfrm>
          <a:prstGeom prst="rightArrow">
            <a:avLst>
              <a:gd name="adj1" fmla="val 50000"/>
              <a:gd name="adj2" fmla="val 58392"/>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rPr>
              <a:t>Likelihood</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a:t>
            </a:r>
            <a:r>
              <a:rPr lang="en-US" dirty="0">
                <a:solidFill>
                  <a:srgbClr val="7030A0"/>
                </a:solidFill>
                <a:latin typeface="Lato" panose="020F0502020204030203" pitchFamily="34" charset="0"/>
              </a:rPr>
              <a:t>Likelihood</a:t>
            </a:r>
            <a:r>
              <a:rPr lang="en-US" dirty="0">
                <a:latin typeface="Lato" panose="020F0502020204030203" pitchFamily="34" charset="0"/>
              </a:rPr>
              <a:t> x </a:t>
            </a:r>
            <a:r>
              <a:rPr lang="en-US" dirty="0">
                <a:solidFill>
                  <a:schemeClr val="accent1"/>
                </a:solidFill>
                <a:latin typeface="Lato" panose="020F0502020204030203" pitchFamily="34" charset="0"/>
              </a:rPr>
              <a:t>Impact</a:t>
            </a:r>
          </a:p>
          <a:p>
            <a:pPr marL="0" indent="0">
              <a:buNone/>
            </a:pPr>
            <a:r>
              <a:rPr lang="en-US" dirty="0">
                <a:latin typeface="Lato" panose="020F0502020204030203" pitchFamily="34" charset="0"/>
              </a:rPr>
              <a:t>Risk =       </a:t>
            </a:r>
            <a:r>
              <a:rPr lang="en-US" dirty="0">
                <a:solidFill>
                  <a:srgbClr val="7030A0"/>
                </a:solidFill>
                <a:latin typeface="Lato" panose="020F0502020204030203" pitchFamily="34" charset="0"/>
              </a:rPr>
              <a:t>3	     </a:t>
            </a:r>
            <a:r>
              <a:rPr lang="en-US" dirty="0">
                <a:latin typeface="Lato" panose="020F0502020204030203" pitchFamily="34" charset="0"/>
              </a:rPr>
              <a:t>x      </a:t>
            </a:r>
            <a:r>
              <a:rPr lang="en-US" dirty="0">
                <a:solidFill>
                  <a:schemeClr val="accent1"/>
                </a:solidFill>
                <a:latin typeface="Lato" panose="020F0502020204030203" pitchFamily="34" charset="0"/>
              </a:rPr>
              <a:t>4</a:t>
            </a:r>
          </a:p>
          <a:p>
            <a:pPr marL="0" indent="0">
              <a:buNone/>
            </a:pPr>
            <a:endParaRPr lang="en-US" dirty="0">
              <a:solidFill>
                <a:schemeClr val="accent1"/>
              </a:solidFill>
              <a:latin typeface="Lato" panose="020F0502020204030203" pitchFamily="34" charset="0"/>
            </a:endParaRPr>
          </a:p>
          <a:p>
            <a:pPr marL="0" indent="0">
              <a:buNone/>
            </a:pPr>
            <a:r>
              <a:rPr lang="en-US" dirty="0">
                <a:latin typeface="Lato" panose="020F0502020204030203" pitchFamily="34" charset="0"/>
              </a:rPr>
              <a:t>Risk score = </a:t>
            </a:r>
            <a:r>
              <a:rPr lang="en-US" b="1" dirty="0">
                <a:latin typeface="Lato" panose="020F0502020204030203" pitchFamily="34" charset="0"/>
              </a:rPr>
              <a:t>12</a:t>
            </a:r>
          </a:p>
          <a:p>
            <a:pPr marL="0" indent="0">
              <a:buNone/>
            </a:pPr>
            <a:endParaRPr lang="en-US" dirty="0">
              <a:solidFill>
                <a:schemeClr val="accent1"/>
              </a:solidFill>
              <a:latin typeface="Lato" panose="020F0502020204030203" pitchFamily="34" charset="0"/>
            </a:endParaRPr>
          </a:p>
          <a:p>
            <a:pPr marL="0" indent="0">
              <a:buFont typeface="Arial" panose="020B0604020202020204" pitchFamily="34" charset="0"/>
              <a:buNone/>
            </a:pPr>
            <a:endParaRPr lang="en-US" dirty="0">
              <a:solidFill>
                <a:schemeClr val="accent1"/>
              </a:solidFill>
              <a:latin typeface="Lato" panose="020F0502020204030203" pitchFamily="34" charset="0"/>
            </a:endParaRPr>
          </a:p>
        </p:txBody>
      </p:sp>
      <p:sp>
        <p:nvSpPr>
          <p:cNvPr id="2" name="Rectangle 1"/>
          <p:cNvSpPr/>
          <p:nvPr/>
        </p:nvSpPr>
        <p:spPr>
          <a:xfrm>
            <a:off x="5864861" y="3846829"/>
            <a:ext cx="5491303" cy="616240"/>
          </a:xfrm>
          <a:prstGeom prst="rect">
            <a:avLst/>
          </a:prstGeom>
          <a:solidFill>
            <a:schemeClr val="accent4">
              <a:lumMod val="40000"/>
              <a:lumOff val="60000"/>
              <a:alpha val="38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9301595" y="2259545"/>
            <a:ext cx="1027284" cy="3492025"/>
          </a:xfrm>
          <a:prstGeom prst="rect">
            <a:avLst/>
          </a:prstGeom>
          <a:solidFill>
            <a:schemeClr val="accent4">
              <a:lumMod val="60000"/>
              <a:lumOff val="40000"/>
              <a:alpha val="38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9320273" y="3734785"/>
            <a:ext cx="971250" cy="896349"/>
          </a:xfrm>
          <a:prstGeom prst="ellipse">
            <a:avLst/>
          </a:prstGeom>
          <a:noFill/>
          <a:ln w="38100">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61889079"/>
      </p:ext>
    </p:extLst>
  </p:cSld>
  <p:clrMapOvr>
    <a:masterClrMapping/>
  </p:clrMapOvr>
  <mc:AlternateContent xmlns:mc="http://schemas.openxmlformats.org/markup-compatibility/2006" xmlns:p14="http://schemas.microsoft.com/office/powerpoint/2010/main">
    <mc:Choice Requires="p14">
      <p:transition spd="slow" p14:dur="2000" advClick="0" advTm="21440"/>
    </mc:Choice>
    <mc:Fallback xmlns="">
      <p:transition xmlns:p14="http://schemas.microsoft.com/office/powerpoint/2010/main" spd="slow" advClick="0" advTm="2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86" fill="hold"/>
                                        <p:tgtEl>
                                          <p:spTgt spid="10"/>
                                        </p:tgtEl>
                                      </p:cBhvr>
                                    </p:cmd>
                                  </p:childTnLst>
                                </p:cTn>
                              </p:par>
                              <p:par>
                                <p:cTn id="7" presetID="1" presetClass="entr" presetSubtype="0" fill="hold" grpId="0" nodeType="withEffect">
                                  <p:stCondLst>
                                    <p:cond delay="4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10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16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186" fill="hold"/>
                                        <p:tgtEl>
                                          <p:spTgt spid="10"/>
                                        </p:tgtEl>
                                      </p:cBhvr>
                                    </p:cmd>
                                  </p:childTnLst>
                                </p:cTn>
                              </p:par>
                            </p:childTnLst>
                          </p:cTn>
                        </p:par>
                      </p:childTnLst>
                    </p:cTn>
                  </p:par>
                </p:childTnLst>
              </p:cTn>
              <p:nextCondLst>
                <p:cond evt="onClick" delay="0">
                  <p:tgtEl>
                    <p:spTgt spid="10"/>
                  </p:tgtEl>
                </p:cond>
              </p:nextCondLst>
            </p:seq>
            <p:audio>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2"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But risks are often more complex than this.</a:t>
            </a:r>
          </a:p>
          <a:p>
            <a:pPr marL="0" indent="0">
              <a:buFont typeface="Arial" panose="020B0604020202020204" pitchFamily="34" charset="0"/>
              <a:buNone/>
            </a:pPr>
            <a:r>
              <a:rPr lang="en-US" dirty="0">
                <a:latin typeface="Lato" panose="020F0502020204030203" pitchFamily="34"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3043077502"/>
              </p:ext>
            </p:extLst>
          </p:nvPr>
        </p:nvGraphicFramePr>
        <p:xfrm>
          <a:off x="4694235" y="2950481"/>
          <a:ext cx="7273630" cy="3776802"/>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61466">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dirty="0">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dirty="0">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dirty="0">
                          <a:solidFill>
                            <a:srgbClr val="000000"/>
                          </a:solidFill>
                          <a:effectLst/>
                          <a:latin typeface="Arial"/>
                          <a:cs typeface="Arial"/>
                        </a:rPr>
                        <a:t>3                    </a:t>
                      </a:r>
                      <a:r>
                        <a:rPr lang="de-DE" sz="1100" b="0" i="0" u="none" strike="noStrike" dirty="0" err="1">
                          <a:solidFill>
                            <a:srgbClr val="000000"/>
                          </a:solidFill>
                          <a:effectLst/>
                          <a:latin typeface="Arial"/>
                          <a:cs typeface="Arial"/>
                        </a:rPr>
                        <a:t>Moderately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dirty="0">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dirty="0">
                          <a:solidFill>
                            <a:srgbClr val="000000"/>
                          </a:solidFill>
                          <a:effectLst/>
                          <a:latin typeface="Arial"/>
                          <a:cs typeface="Arial"/>
                        </a:rPr>
                        <a:t>1                               </a:t>
                      </a:r>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unlikely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s-IS" sz="1100" b="0" i="0" u="none" strike="noStrike" dirty="0">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46609565"/>
      </p:ext>
    </p:extLst>
  </p:cSld>
  <p:clrMapOvr>
    <a:masterClrMapping/>
  </p:clrMapOvr>
  <mc:AlternateContent xmlns:mc="http://schemas.openxmlformats.org/markup-compatibility/2006" xmlns:p14="http://schemas.microsoft.com/office/powerpoint/2010/main">
    <mc:Choice Requires="p14">
      <p:transition spd="slow" p14:dur="2000" advClick="0" advTm="34750"/>
    </mc:Choice>
    <mc:Fallback xmlns="">
      <p:transition xmlns:p14="http://schemas.microsoft.com/office/powerpoint/2010/main" spd="slow" advClick="0" advTm="3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None/>
            </a:pPr>
            <a:r>
              <a:rPr lang="en-US" dirty="0">
                <a:latin typeface="Lato" panose="020F0502020204030203" pitchFamily="34" charset="0"/>
              </a:rPr>
              <a:t>Neg.		4 x 1 = 4</a:t>
            </a:r>
          </a:p>
        </p:txBody>
      </p:sp>
      <p:graphicFrame>
        <p:nvGraphicFramePr>
          <p:cNvPr id="5" name="Table 4"/>
          <p:cNvGraphicFramePr>
            <a:graphicFrameLocks noGrp="1"/>
          </p:cNvGraphicFramePr>
          <p:nvPr>
            <p:extLst>
              <p:ext uri="{D42A27DB-BD31-4B8C-83A1-F6EECF244321}">
                <p14:modId xmlns:p14="http://schemas.microsoft.com/office/powerpoint/2010/main" val="2336480171"/>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87072220"/>
      </p:ext>
    </p:extLst>
  </p:cSld>
  <p:clrMapOvr>
    <a:masterClrMapping/>
  </p:clrMapOvr>
  <mc:AlternateContent xmlns:mc="http://schemas.openxmlformats.org/markup-compatibility/2006" xmlns:p14="http://schemas.microsoft.com/office/powerpoint/2010/main">
    <mc:Choice Requires="p14">
      <p:transition spd="slow" p14:dur="2000" advClick="0" advTm="15610"/>
    </mc:Choice>
    <mc:Fallback xmlns="">
      <p:transition xmlns:p14="http://schemas.microsoft.com/office/powerpoint/2010/main" spd="slow" advClick="0" advTm="1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Lato" panose="020F0502020204030203" pitchFamily="34" charset="0"/>
              </a:rPr>
              <a:t>Risk curve example</a:t>
            </a:r>
          </a:p>
        </p:txBody>
      </p:sp>
      <p:sp>
        <p:nvSpPr>
          <p:cNvPr id="7" name="Content Placeholder 4"/>
          <p:cNvSpPr txBox="1">
            <a:spLocks/>
          </p:cNvSpPr>
          <p:nvPr/>
        </p:nvSpPr>
        <p:spPr>
          <a:xfrm>
            <a:off x="838200" y="1749028"/>
            <a:ext cx="53896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panose="020F0502020204030203" pitchFamily="34" charset="0"/>
              </a:rPr>
              <a:t>Risk = Likelihood x Impact</a:t>
            </a:r>
          </a:p>
          <a:p>
            <a:pPr marL="0" indent="0">
              <a:buFont typeface="Arial" panose="020B0604020202020204" pitchFamily="34" charset="0"/>
              <a:buNone/>
            </a:pPr>
            <a:r>
              <a:rPr lang="en-US" dirty="0">
                <a:latin typeface="Lato" panose="020F0502020204030203" pitchFamily="34" charset="0"/>
              </a:rPr>
              <a:t>Risk =   </a:t>
            </a:r>
          </a:p>
          <a:p>
            <a:pPr marL="0" indent="0">
              <a:buNone/>
            </a:pPr>
            <a:r>
              <a:rPr lang="en-US" dirty="0">
                <a:latin typeface="Lato" panose="020F0502020204030203" pitchFamily="34" charset="0"/>
              </a:rPr>
              <a:t>Neg.		4 x 1 = 4</a:t>
            </a:r>
          </a:p>
          <a:p>
            <a:pPr marL="0" indent="0">
              <a:buNone/>
            </a:pPr>
            <a:r>
              <a:rPr lang="en-US" dirty="0">
                <a:latin typeface="Lato" panose="020F0502020204030203" pitchFamily="34" charset="0"/>
              </a:rPr>
              <a:t>Minor	3 x 2 = 6</a:t>
            </a:r>
          </a:p>
        </p:txBody>
      </p:sp>
      <p:graphicFrame>
        <p:nvGraphicFramePr>
          <p:cNvPr id="5" name="Table 4"/>
          <p:cNvGraphicFramePr>
            <a:graphicFrameLocks noGrp="1"/>
          </p:cNvGraphicFramePr>
          <p:nvPr>
            <p:extLst>
              <p:ext uri="{D42A27DB-BD31-4B8C-83A1-F6EECF244321}">
                <p14:modId xmlns:p14="http://schemas.microsoft.com/office/powerpoint/2010/main" val="3766647688"/>
              </p:ext>
            </p:extLst>
          </p:nvPr>
        </p:nvGraphicFramePr>
        <p:xfrm>
          <a:off x="4650796" y="2819760"/>
          <a:ext cx="7273630" cy="3716000"/>
        </p:xfrm>
        <a:graphic>
          <a:graphicData uri="http://schemas.openxmlformats.org/drawingml/2006/table">
            <a:tbl>
              <a:tblPr/>
              <a:tblGrid>
                <a:gridCol w="1155956">
                  <a:extLst>
                    <a:ext uri="{9D8B030D-6E8A-4147-A177-3AD203B41FA5}">
                      <a16:colId xmlns:a16="http://schemas.microsoft.com/office/drawing/2014/main" val="20000"/>
                    </a:ext>
                  </a:extLst>
                </a:gridCol>
                <a:gridCol w="1155956">
                  <a:extLst>
                    <a:ext uri="{9D8B030D-6E8A-4147-A177-3AD203B41FA5}">
                      <a16:colId xmlns:a16="http://schemas.microsoft.com/office/drawing/2014/main" val="20001"/>
                    </a:ext>
                  </a:extLst>
                </a:gridCol>
                <a:gridCol w="1155956">
                  <a:extLst>
                    <a:ext uri="{9D8B030D-6E8A-4147-A177-3AD203B41FA5}">
                      <a16:colId xmlns:a16="http://schemas.microsoft.com/office/drawing/2014/main" val="20002"/>
                    </a:ext>
                  </a:extLst>
                </a:gridCol>
                <a:gridCol w="1493850">
                  <a:extLst>
                    <a:ext uri="{9D8B030D-6E8A-4147-A177-3AD203B41FA5}">
                      <a16:colId xmlns:a16="http://schemas.microsoft.com/office/drawing/2014/main" val="20003"/>
                    </a:ext>
                  </a:extLst>
                </a:gridCol>
                <a:gridCol w="1155956">
                  <a:extLst>
                    <a:ext uri="{9D8B030D-6E8A-4147-A177-3AD203B41FA5}">
                      <a16:colId xmlns:a16="http://schemas.microsoft.com/office/drawing/2014/main" val="20004"/>
                    </a:ext>
                  </a:extLst>
                </a:gridCol>
                <a:gridCol w="1155956">
                  <a:extLst>
                    <a:ext uri="{9D8B030D-6E8A-4147-A177-3AD203B41FA5}">
                      <a16:colId xmlns:a16="http://schemas.microsoft.com/office/drawing/2014/main" val="20005"/>
                    </a:ext>
                  </a:extLst>
                </a:gridCol>
              </a:tblGrid>
              <a:tr h="300664">
                <a:tc>
                  <a:txBody>
                    <a:bodyPr/>
                    <a:lstStyle/>
                    <a:p>
                      <a:pPr algn="l" fontAlgn="b"/>
                      <a:r>
                        <a:rPr lang="sk-SK" sz="1100" b="0" i="0" u="none" strike="noStrike">
                          <a:solidFill>
                            <a:srgbClr val="000000"/>
                          </a:solidFill>
                          <a:effectLst/>
                          <a:latin typeface="Arial"/>
                          <a:cs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n-US" sz="1100" b="1" i="0" u="none" strike="noStrike" dirty="0">
                          <a:solidFill>
                            <a:srgbClr val="000000"/>
                          </a:solidFill>
                          <a:effectLst/>
                          <a:latin typeface="Arial"/>
                          <a:cs typeface="Arial"/>
                        </a:rPr>
                        <a:t>Impact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091">
                <a:tc>
                  <a:txBody>
                    <a:bodyPr/>
                    <a:lstStyle/>
                    <a:p>
                      <a:pPr algn="ctr" fontAlgn="b"/>
                      <a:r>
                        <a:rPr lang="en-US" sz="1100" b="1" i="0" u="none" strike="noStrike" dirty="0">
                          <a:solidFill>
                            <a:srgbClr val="000000"/>
                          </a:solidFill>
                          <a:effectLst/>
                          <a:latin typeface="Arial"/>
                          <a:cs typeface="Arial"/>
                        </a:rPr>
                        <a:t>Likelihood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de-DE" sz="1100" b="0" i="0" u="none" strike="noStrike" dirty="0">
                          <a:solidFill>
                            <a:srgbClr val="000000"/>
                          </a:solidFill>
                          <a:effectLst/>
                          <a:latin typeface="Arial"/>
                          <a:cs typeface="Arial"/>
                        </a:rPr>
                        <a:t>1           </a:t>
                      </a:r>
                    </a:p>
                    <a:p>
                      <a:pPr algn="ctr" fontAlgn="b"/>
                      <a:r>
                        <a:rPr lang="de-DE" sz="1100" b="0" i="0" u="none" strike="noStrike" dirty="0" err="1">
                          <a:solidFill>
                            <a:srgbClr val="000000"/>
                          </a:solidFill>
                          <a:effectLst/>
                          <a:latin typeface="Arial"/>
                          <a:cs typeface="Arial"/>
                        </a:rPr>
                        <a:t>Negligible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2              </a:t>
                      </a:r>
                    </a:p>
                    <a:p>
                      <a:pPr algn="ctr" fontAlgn="b"/>
                      <a:r>
                        <a:rPr lang="de-DE" sz="1100" b="0" i="0" u="none" strike="noStrike" dirty="0">
                          <a:solidFill>
                            <a:srgbClr val="000000"/>
                          </a:solidFill>
                          <a:effectLst/>
                          <a:latin typeface="Arial"/>
                          <a:cs typeface="Arial"/>
                        </a:rPr>
                        <a:t>Minor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3                         </a:t>
                      </a:r>
                    </a:p>
                    <a:p>
                      <a:pPr algn="ctr" fontAlgn="b"/>
                      <a:r>
                        <a:rPr lang="de-DE" sz="1100" b="0" i="0" u="none" strike="noStrike" dirty="0">
                          <a:solidFill>
                            <a:srgbClr val="000000"/>
                          </a:solidFill>
                          <a:effectLst/>
                          <a:latin typeface="Arial"/>
                          <a:cs typeface="Arial"/>
                        </a:rPr>
                        <a:t> Moderate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4              </a:t>
                      </a:r>
                    </a:p>
                    <a:p>
                      <a:pPr algn="ctr" fontAlgn="b"/>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severe</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1"/>
                  </a:ext>
                </a:extLst>
              </a:tr>
              <a:tr h="488091">
                <a:tc>
                  <a:txBody>
                    <a:bodyPr/>
                    <a:lstStyle/>
                    <a:p>
                      <a:pPr algn="ctr" fontAlgn="b"/>
                      <a:r>
                        <a:rPr lang="de-DE" sz="1100" b="0" i="0" u="none" strike="noStrike" dirty="0">
                          <a:solidFill>
                            <a:srgbClr val="000000"/>
                          </a:solidFill>
                          <a:effectLst/>
                          <a:latin typeface="Arial"/>
                          <a:cs typeface="Arial"/>
                        </a:rPr>
                        <a:t>5                         </a:t>
                      </a:r>
                    </a:p>
                    <a:p>
                      <a:pPr algn="ctr" fontAlgn="b"/>
                      <a:r>
                        <a:rPr lang="de-DE" sz="1100" b="0" i="0" u="none" strike="noStrike" dirty="0" err="1">
                          <a:solidFill>
                            <a:srgbClr val="000000"/>
                          </a:solidFill>
                          <a:effectLst/>
                          <a:latin typeface="Arial"/>
                          <a:cs typeface="Arial"/>
                        </a:rPr>
                        <a:t>Very</a:t>
                      </a:r>
                      <a:r>
                        <a:rPr lang="de-DE" sz="1100" b="0" i="0" u="none" strike="noStrike" dirty="0">
                          <a:solidFill>
                            <a:srgbClr val="000000"/>
                          </a:solidFill>
                          <a:effectLst/>
                          <a:latin typeface="Arial"/>
                          <a:cs typeface="Arial"/>
                        </a:rPr>
                        <a:t> </a:t>
                      </a:r>
                      <a:r>
                        <a:rPr lang="de-DE" sz="1100" b="0" i="0" u="none" strike="noStrike" dirty="0" err="1">
                          <a:solidFill>
                            <a:srgbClr val="000000"/>
                          </a:solidFill>
                          <a:effectLst/>
                          <a:latin typeface="Arial"/>
                          <a:cs typeface="Arial"/>
                        </a:rPr>
                        <a:t>likely</a:t>
                      </a:r>
                      <a:endParaRPr lang="de-DE" sz="1100" b="0" i="0" u="none" strike="noStrike" dirty="0">
                        <a:solidFill>
                          <a:srgbClr val="000000"/>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dirty="0">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8091">
                <a:tc>
                  <a:txBody>
                    <a:bodyPr/>
                    <a:lstStyle/>
                    <a:p>
                      <a:pPr algn="ctr" fontAlgn="b"/>
                      <a:r>
                        <a:rPr lang="en-US" sz="1100" b="0" i="0" u="none" strike="noStrike" dirty="0">
                          <a:solidFill>
                            <a:srgbClr val="000000"/>
                          </a:solidFill>
                          <a:effectLst/>
                          <a:latin typeface="Arial"/>
                          <a:cs typeface="Arial"/>
                        </a:rPr>
                        <a:t>4                         </a:t>
                      </a:r>
                    </a:p>
                    <a:p>
                      <a:pPr algn="ctr" fontAlgn="b"/>
                      <a:r>
                        <a:rPr lang="en-US" sz="1100" b="0" i="0" u="none" strike="noStrike" dirty="0">
                          <a:solidFill>
                            <a:srgbClr val="000000"/>
                          </a:solidFill>
                          <a:effectLst/>
                          <a:latin typeface="Arial"/>
                          <a:cs typeface="Arial"/>
                        </a:rPr>
                        <a:t>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8091">
                <a:tc>
                  <a:txBody>
                    <a:bodyPr/>
                    <a:lstStyle/>
                    <a:p>
                      <a:pPr algn="ctr" fontAlgn="b"/>
                      <a:r>
                        <a:rPr lang="de-DE" sz="1100" b="0" i="0" u="none" strike="noStrike">
                          <a:solidFill>
                            <a:srgbClr val="000000"/>
                          </a:solidFill>
                          <a:effectLst/>
                          <a:latin typeface="Arial"/>
                          <a:cs typeface="Arial"/>
                        </a:rPr>
                        <a:t>3                    Moderately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Arial"/>
                          <a:cs typeface="Arial"/>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8091">
                <a:tc>
                  <a:txBody>
                    <a:bodyPr/>
                    <a:lstStyle/>
                    <a:p>
                      <a:pPr algn="ctr" fontAlgn="b"/>
                      <a:r>
                        <a:rPr lang="en-US" sz="1100" b="0" i="0" u="none" strike="noStrike" dirty="0">
                          <a:solidFill>
                            <a:srgbClr val="000000"/>
                          </a:solidFill>
                          <a:effectLst/>
                          <a:latin typeface="Arial"/>
                          <a:cs typeface="Arial"/>
                        </a:rPr>
                        <a:t>2                   </a:t>
                      </a:r>
                    </a:p>
                    <a:p>
                      <a:pPr algn="ctr" fontAlgn="b"/>
                      <a:r>
                        <a:rPr lang="en-US" sz="1100" b="0" i="0" u="none" strike="noStrike" dirty="0">
                          <a:solidFill>
                            <a:srgbClr val="000000"/>
                          </a:solidFill>
                          <a:effectLst/>
                          <a:latin typeface="Arial"/>
                          <a:cs typeface="Arial"/>
                        </a:rPr>
                        <a:t>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dirty="0">
                          <a:solidFill>
                            <a:srgbClr val="000000"/>
                          </a:solidFill>
                          <a:effectLst/>
                          <a:latin typeface="Arial"/>
                          <a:cs typeface="Arial"/>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a:cs typeface="Arial"/>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8091">
                <a:tc>
                  <a:txBody>
                    <a:bodyPr/>
                    <a:lstStyle/>
                    <a:p>
                      <a:pPr algn="ctr" fontAlgn="b"/>
                      <a:r>
                        <a:rPr lang="de-DE" sz="1100" b="0" i="0" u="none" strike="noStrike">
                          <a:solidFill>
                            <a:srgbClr val="000000"/>
                          </a:solidFill>
                          <a:effectLst/>
                          <a:latin typeface="Arial"/>
                          <a:cs typeface="Arial"/>
                        </a:rPr>
                        <a:t>1                               Very unlikely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100" b="0" i="0" u="none" strike="noStrike">
                          <a:solidFill>
                            <a:srgbClr val="000000"/>
                          </a:solidFill>
                          <a:effectLst/>
                          <a:latin typeface="Arial"/>
                          <a:cs typeface="Arial"/>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dirty="0">
                          <a:solidFill>
                            <a:srgbClr val="000000"/>
                          </a:solidFill>
                          <a:effectLst/>
                          <a:latin typeface="Arial"/>
                          <a:cs typeface="Arial"/>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a:cs typeface="Arial"/>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a:cs typeface="Arial"/>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790">
                <a:tc>
                  <a:txBody>
                    <a:bodyPr/>
                    <a:lstStyle/>
                    <a:p>
                      <a:pPr algn="ctr" fontAlgn="ctr"/>
                      <a:r>
                        <a:rPr lang="de-DE" sz="1100" b="0" i="0" u="none" strike="noStrike">
                          <a:solidFill>
                            <a:srgbClr val="000000"/>
                          </a:solidFill>
                          <a:effectLst/>
                          <a:latin typeface="Arial"/>
                          <a:cs typeface="Arial"/>
                        </a:rPr>
                        <a:t>0                    Impossible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dirty="0">
                          <a:solidFill>
                            <a:srgbClr val="000000"/>
                          </a:solidFill>
                          <a:effectLst/>
                          <a:latin typeface="Arial"/>
                          <a:cs typeface="Arial"/>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87072220"/>
      </p:ext>
    </p:extLst>
  </p:cSld>
  <p:clrMapOvr>
    <a:masterClrMapping/>
  </p:clrMapOvr>
  <mc:AlternateContent xmlns:mc="http://schemas.openxmlformats.org/markup-compatibility/2006" xmlns:p14="http://schemas.microsoft.com/office/powerpoint/2010/main">
    <mc:Choice Requires="p14">
      <p:transition spd="slow" p14:dur="2000" advClick="0" advTm="13660"/>
    </mc:Choice>
    <mc:Fallback xmlns="">
      <p:transition xmlns:p14="http://schemas.microsoft.com/office/powerpoint/2010/main" spd="slow" advClick="0" advTm="1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1407</Words>
  <Application>Microsoft Macintosh PowerPoint</Application>
  <PresentationFormat>Widescreen</PresentationFormat>
  <Paragraphs>516</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Lato</vt:lpstr>
      <vt:lpstr>Office Theme</vt:lpstr>
      <vt:lpstr>Understanding Risk</vt:lpstr>
      <vt:lpstr>PowerPoint Presentation</vt:lpstr>
      <vt:lpstr>PowerPoint Presentation</vt:lpstr>
      <vt:lpstr>Understanding Risk</vt:lpstr>
      <vt:lpstr>Risk Matrix </vt:lpstr>
      <vt:lpstr>Risk Matrix Example </vt:lpstr>
      <vt:lpstr>Risk curve example</vt:lpstr>
      <vt:lpstr>Risk curve example</vt:lpstr>
      <vt:lpstr>Risk curve example</vt:lpstr>
      <vt:lpstr>Risk curve example</vt:lpstr>
      <vt:lpstr>Risk curve example</vt:lpstr>
      <vt:lpstr>Risk curve example</vt:lpstr>
      <vt:lpstr>Risk curve example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Risk</dc:title>
  <dc:creator>Melissa Piatkowski</dc:creator>
  <cp:lastModifiedBy>Card, Alan</cp:lastModifiedBy>
  <cp:revision>55</cp:revision>
  <dcterms:created xsi:type="dcterms:W3CDTF">2016-08-17T14:51:11Z</dcterms:created>
  <dcterms:modified xsi:type="dcterms:W3CDTF">2021-10-15T23:45:25Z</dcterms:modified>
</cp:coreProperties>
</file>