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7"/>
  </p:notes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70" r:id="rId14"/>
    <p:sldId id="27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544"/>
  </p:normalViewPr>
  <p:slideViewPr>
    <p:cSldViewPr snapToGrid="0">
      <p:cViewPr varScale="1">
        <p:scale>
          <a:sx n="75" d="100"/>
          <a:sy n="75" d="100"/>
        </p:scale>
        <p:origin x="25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2F34A-185C-144C-BF1F-1A02484DE4C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92F087A-9785-8344-B8E5-AAFA08B37D4B}">
      <dgm:prSet phldrT="[Text]"/>
      <dgm:spPr/>
      <dgm:t>
        <a:bodyPr/>
        <a:lstStyle/>
        <a:p>
          <a:r>
            <a:rPr lang="en-US" dirty="0"/>
            <a:t>Plan</a:t>
          </a:r>
        </a:p>
      </dgm:t>
    </dgm:pt>
    <dgm:pt modelId="{5017FB0C-B833-BC4D-9B9B-EE46457AB281}" type="parTrans" cxnId="{32838B1F-EF65-5D4A-A4E4-34EB46138BE9}">
      <dgm:prSet/>
      <dgm:spPr/>
      <dgm:t>
        <a:bodyPr/>
        <a:lstStyle/>
        <a:p>
          <a:endParaRPr lang="en-US"/>
        </a:p>
      </dgm:t>
    </dgm:pt>
    <dgm:pt modelId="{D4ACA8CB-3D5A-3243-A1DE-45AD8ADCE8B2}" type="sibTrans" cxnId="{32838B1F-EF65-5D4A-A4E4-34EB46138BE9}">
      <dgm:prSet/>
      <dgm:spPr/>
      <dgm:t>
        <a:bodyPr/>
        <a:lstStyle/>
        <a:p>
          <a:endParaRPr lang="en-US"/>
        </a:p>
      </dgm:t>
    </dgm:pt>
    <dgm:pt modelId="{4E31E433-E0AD-624C-8D3A-336EF6E311A9}">
      <dgm:prSet phldrT="[Text]"/>
      <dgm:spPr/>
      <dgm:t>
        <a:bodyPr/>
        <a:lstStyle/>
        <a:p>
          <a:r>
            <a:rPr lang="en-US" dirty="0"/>
            <a:t>Do</a:t>
          </a:r>
        </a:p>
      </dgm:t>
    </dgm:pt>
    <dgm:pt modelId="{386788E2-D3A6-4F44-92DB-A771993BDFCF}" type="parTrans" cxnId="{445B3BF9-FA2B-5948-9E38-6286F4E108A0}">
      <dgm:prSet/>
      <dgm:spPr/>
      <dgm:t>
        <a:bodyPr/>
        <a:lstStyle/>
        <a:p>
          <a:endParaRPr lang="en-US"/>
        </a:p>
      </dgm:t>
    </dgm:pt>
    <dgm:pt modelId="{0D6D11A4-E356-2D4B-8180-3A412B585A00}" type="sibTrans" cxnId="{445B3BF9-FA2B-5948-9E38-6286F4E108A0}">
      <dgm:prSet/>
      <dgm:spPr/>
      <dgm:t>
        <a:bodyPr/>
        <a:lstStyle/>
        <a:p>
          <a:endParaRPr lang="en-US"/>
        </a:p>
      </dgm:t>
    </dgm:pt>
    <dgm:pt modelId="{BDE93D32-3508-1747-8437-1FEA5D5571E5}">
      <dgm:prSet phldrT="[Text]"/>
      <dgm:spPr/>
      <dgm:t>
        <a:bodyPr/>
        <a:lstStyle/>
        <a:p>
          <a:r>
            <a:rPr lang="en-US" dirty="0"/>
            <a:t>Study</a:t>
          </a:r>
        </a:p>
      </dgm:t>
    </dgm:pt>
    <dgm:pt modelId="{01B12B67-0757-244B-87F7-5410FB5122C6}" type="parTrans" cxnId="{24574BDC-BE69-7541-BA23-E93ECF57BD01}">
      <dgm:prSet/>
      <dgm:spPr/>
      <dgm:t>
        <a:bodyPr/>
        <a:lstStyle/>
        <a:p>
          <a:endParaRPr lang="en-US"/>
        </a:p>
      </dgm:t>
    </dgm:pt>
    <dgm:pt modelId="{1F5261B3-3CD3-A542-9968-1970A83C685B}" type="sibTrans" cxnId="{24574BDC-BE69-7541-BA23-E93ECF57BD01}">
      <dgm:prSet/>
      <dgm:spPr/>
      <dgm:t>
        <a:bodyPr/>
        <a:lstStyle/>
        <a:p>
          <a:endParaRPr lang="en-US"/>
        </a:p>
      </dgm:t>
    </dgm:pt>
    <dgm:pt modelId="{1C47A961-0761-C24E-8D50-0EF6C02E569E}">
      <dgm:prSet phldrT="[Text]"/>
      <dgm:spPr/>
      <dgm:t>
        <a:bodyPr/>
        <a:lstStyle/>
        <a:p>
          <a:r>
            <a:rPr lang="en-US" dirty="0"/>
            <a:t>Act</a:t>
          </a:r>
        </a:p>
      </dgm:t>
    </dgm:pt>
    <dgm:pt modelId="{8BE90F4B-049B-6245-9E4C-306B7836A309}" type="parTrans" cxnId="{59919031-FD2E-9445-9968-23120B871FF6}">
      <dgm:prSet/>
      <dgm:spPr/>
      <dgm:t>
        <a:bodyPr/>
        <a:lstStyle/>
        <a:p>
          <a:endParaRPr lang="en-US"/>
        </a:p>
      </dgm:t>
    </dgm:pt>
    <dgm:pt modelId="{F5EA5F7F-FB56-3147-98F2-6C889A7C3822}" type="sibTrans" cxnId="{59919031-FD2E-9445-9968-23120B871FF6}">
      <dgm:prSet/>
      <dgm:spPr/>
      <dgm:t>
        <a:bodyPr/>
        <a:lstStyle/>
        <a:p>
          <a:endParaRPr lang="en-US"/>
        </a:p>
      </dgm:t>
    </dgm:pt>
    <dgm:pt modelId="{E7712B9D-10CC-7F4C-9FFC-667CA6257A4C}" type="pres">
      <dgm:prSet presAssocID="{2902F34A-185C-144C-BF1F-1A02484DE4C6}" presName="cycle" presStyleCnt="0">
        <dgm:presLayoutVars>
          <dgm:dir/>
          <dgm:resizeHandles val="exact"/>
        </dgm:presLayoutVars>
      </dgm:prSet>
      <dgm:spPr/>
    </dgm:pt>
    <dgm:pt modelId="{2F7DC63D-727A-864F-A9C3-45E68D839156}" type="pres">
      <dgm:prSet presAssocID="{A92F087A-9785-8344-B8E5-AAFA08B37D4B}" presName="node" presStyleLbl="node1" presStyleIdx="0" presStyleCnt="4">
        <dgm:presLayoutVars>
          <dgm:bulletEnabled val="1"/>
        </dgm:presLayoutVars>
      </dgm:prSet>
      <dgm:spPr/>
    </dgm:pt>
    <dgm:pt modelId="{2FAAFA9A-714F-F049-9CFC-A83680EBF54D}" type="pres">
      <dgm:prSet presAssocID="{D4ACA8CB-3D5A-3243-A1DE-45AD8ADCE8B2}" presName="sibTrans" presStyleLbl="sibTrans2D1" presStyleIdx="0" presStyleCnt="4"/>
      <dgm:spPr/>
    </dgm:pt>
    <dgm:pt modelId="{ACB082FA-123F-2E4B-B4BE-EC16429C1AC2}" type="pres">
      <dgm:prSet presAssocID="{D4ACA8CB-3D5A-3243-A1DE-45AD8ADCE8B2}" presName="connectorText" presStyleLbl="sibTrans2D1" presStyleIdx="0" presStyleCnt="4"/>
      <dgm:spPr/>
    </dgm:pt>
    <dgm:pt modelId="{027314F7-F3E3-9946-828E-03F347CC71E4}" type="pres">
      <dgm:prSet presAssocID="{4E31E433-E0AD-624C-8D3A-336EF6E311A9}" presName="node" presStyleLbl="node1" presStyleIdx="1" presStyleCnt="4">
        <dgm:presLayoutVars>
          <dgm:bulletEnabled val="1"/>
        </dgm:presLayoutVars>
      </dgm:prSet>
      <dgm:spPr/>
    </dgm:pt>
    <dgm:pt modelId="{0FD1EC8C-9148-A845-BB38-251C74FF7B8E}" type="pres">
      <dgm:prSet presAssocID="{0D6D11A4-E356-2D4B-8180-3A412B585A00}" presName="sibTrans" presStyleLbl="sibTrans2D1" presStyleIdx="1" presStyleCnt="4"/>
      <dgm:spPr/>
    </dgm:pt>
    <dgm:pt modelId="{CED77864-8A1C-204E-BC6A-B8315168A71A}" type="pres">
      <dgm:prSet presAssocID="{0D6D11A4-E356-2D4B-8180-3A412B585A00}" presName="connectorText" presStyleLbl="sibTrans2D1" presStyleIdx="1" presStyleCnt="4"/>
      <dgm:spPr/>
    </dgm:pt>
    <dgm:pt modelId="{B8D73672-E29E-FE44-B9DC-79BEAC6E06CA}" type="pres">
      <dgm:prSet presAssocID="{BDE93D32-3508-1747-8437-1FEA5D5571E5}" presName="node" presStyleLbl="node1" presStyleIdx="2" presStyleCnt="4">
        <dgm:presLayoutVars>
          <dgm:bulletEnabled val="1"/>
        </dgm:presLayoutVars>
      </dgm:prSet>
      <dgm:spPr/>
    </dgm:pt>
    <dgm:pt modelId="{98C187E5-CE0F-CC47-B906-41E8FDD0F127}" type="pres">
      <dgm:prSet presAssocID="{1F5261B3-3CD3-A542-9968-1970A83C685B}" presName="sibTrans" presStyleLbl="sibTrans2D1" presStyleIdx="2" presStyleCnt="4"/>
      <dgm:spPr/>
    </dgm:pt>
    <dgm:pt modelId="{43C88CA4-3252-2247-AB23-76F4DCDCEB15}" type="pres">
      <dgm:prSet presAssocID="{1F5261B3-3CD3-A542-9968-1970A83C685B}" presName="connectorText" presStyleLbl="sibTrans2D1" presStyleIdx="2" presStyleCnt="4"/>
      <dgm:spPr/>
    </dgm:pt>
    <dgm:pt modelId="{02130B05-7571-B24C-9694-EDBC6BE40D1B}" type="pres">
      <dgm:prSet presAssocID="{1C47A961-0761-C24E-8D50-0EF6C02E569E}" presName="node" presStyleLbl="node1" presStyleIdx="3" presStyleCnt="4">
        <dgm:presLayoutVars>
          <dgm:bulletEnabled val="1"/>
        </dgm:presLayoutVars>
      </dgm:prSet>
      <dgm:spPr/>
    </dgm:pt>
    <dgm:pt modelId="{5AA0B0F2-FCC6-724B-A3E1-B8322F40C04A}" type="pres">
      <dgm:prSet presAssocID="{F5EA5F7F-FB56-3147-98F2-6C889A7C3822}" presName="sibTrans" presStyleLbl="sibTrans2D1" presStyleIdx="3" presStyleCnt="4"/>
      <dgm:spPr/>
    </dgm:pt>
    <dgm:pt modelId="{EC775620-D887-9E4A-9637-93D3D5C0C04B}" type="pres">
      <dgm:prSet presAssocID="{F5EA5F7F-FB56-3147-98F2-6C889A7C3822}" presName="connectorText" presStyleLbl="sibTrans2D1" presStyleIdx="3" presStyleCnt="4"/>
      <dgm:spPr/>
    </dgm:pt>
  </dgm:ptLst>
  <dgm:cxnLst>
    <dgm:cxn modelId="{E5B73004-BE56-1D46-9843-8A7344E31EC8}" type="presOf" srcId="{D4ACA8CB-3D5A-3243-A1DE-45AD8ADCE8B2}" destId="{ACB082FA-123F-2E4B-B4BE-EC16429C1AC2}" srcOrd="1" destOrd="0" presId="urn:microsoft.com/office/officeart/2005/8/layout/cycle2"/>
    <dgm:cxn modelId="{EC5F660C-2D64-1B43-BF54-151C9069E140}" type="presOf" srcId="{F5EA5F7F-FB56-3147-98F2-6C889A7C3822}" destId="{EC775620-D887-9E4A-9637-93D3D5C0C04B}" srcOrd="1" destOrd="0" presId="urn:microsoft.com/office/officeart/2005/8/layout/cycle2"/>
    <dgm:cxn modelId="{ED33B20C-7A65-8B44-84AF-3641D34EA08E}" type="presOf" srcId="{D4ACA8CB-3D5A-3243-A1DE-45AD8ADCE8B2}" destId="{2FAAFA9A-714F-F049-9CFC-A83680EBF54D}" srcOrd="0" destOrd="0" presId="urn:microsoft.com/office/officeart/2005/8/layout/cycle2"/>
    <dgm:cxn modelId="{32838B1F-EF65-5D4A-A4E4-34EB46138BE9}" srcId="{2902F34A-185C-144C-BF1F-1A02484DE4C6}" destId="{A92F087A-9785-8344-B8E5-AAFA08B37D4B}" srcOrd="0" destOrd="0" parTransId="{5017FB0C-B833-BC4D-9B9B-EE46457AB281}" sibTransId="{D4ACA8CB-3D5A-3243-A1DE-45AD8ADCE8B2}"/>
    <dgm:cxn modelId="{59919031-FD2E-9445-9968-23120B871FF6}" srcId="{2902F34A-185C-144C-BF1F-1A02484DE4C6}" destId="{1C47A961-0761-C24E-8D50-0EF6C02E569E}" srcOrd="3" destOrd="0" parTransId="{8BE90F4B-049B-6245-9E4C-306B7836A309}" sibTransId="{F5EA5F7F-FB56-3147-98F2-6C889A7C3822}"/>
    <dgm:cxn modelId="{D852E73F-286E-AD4D-A009-9326253C2570}" type="presOf" srcId="{4E31E433-E0AD-624C-8D3A-336EF6E311A9}" destId="{027314F7-F3E3-9946-828E-03F347CC71E4}" srcOrd="0" destOrd="0" presId="urn:microsoft.com/office/officeart/2005/8/layout/cycle2"/>
    <dgm:cxn modelId="{A3221B64-4461-7D41-BA13-0537918A9E7E}" type="presOf" srcId="{0D6D11A4-E356-2D4B-8180-3A412B585A00}" destId="{0FD1EC8C-9148-A845-BB38-251C74FF7B8E}" srcOrd="0" destOrd="0" presId="urn:microsoft.com/office/officeart/2005/8/layout/cycle2"/>
    <dgm:cxn modelId="{44553E6C-F55D-E842-8C77-E30826634189}" type="presOf" srcId="{BDE93D32-3508-1747-8437-1FEA5D5571E5}" destId="{B8D73672-E29E-FE44-B9DC-79BEAC6E06CA}" srcOrd="0" destOrd="0" presId="urn:microsoft.com/office/officeart/2005/8/layout/cycle2"/>
    <dgm:cxn modelId="{0E30B56C-F88C-F34F-8B8F-928061E717BC}" type="presOf" srcId="{1F5261B3-3CD3-A542-9968-1970A83C685B}" destId="{98C187E5-CE0F-CC47-B906-41E8FDD0F127}" srcOrd="0" destOrd="0" presId="urn:microsoft.com/office/officeart/2005/8/layout/cycle2"/>
    <dgm:cxn modelId="{BFD00A6E-BFB0-304C-ACBD-592E32E7141C}" type="presOf" srcId="{F5EA5F7F-FB56-3147-98F2-6C889A7C3822}" destId="{5AA0B0F2-FCC6-724B-A3E1-B8322F40C04A}" srcOrd="0" destOrd="0" presId="urn:microsoft.com/office/officeart/2005/8/layout/cycle2"/>
    <dgm:cxn modelId="{81C5DE70-50B7-6743-8991-0604AA11CEF9}" type="presOf" srcId="{0D6D11A4-E356-2D4B-8180-3A412B585A00}" destId="{CED77864-8A1C-204E-BC6A-B8315168A71A}" srcOrd="1" destOrd="0" presId="urn:microsoft.com/office/officeart/2005/8/layout/cycle2"/>
    <dgm:cxn modelId="{E0EE6689-F120-944D-8DCC-C236DA3A67B0}" type="presOf" srcId="{2902F34A-185C-144C-BF1F-1A02484DE4C6}" destId="{E7712B9D-10CC-7F4C-9FFC-667CA6257A4C}" srcOrd="0" destOrd="0" presId="urn:microsoft.com/office/officeart/2005/8/layout/cycle2"/>
    <dgm:cxn modelId="{9F5C488C-A4EC-9A43-A264-7BC54515C601}" type="presOf" srcId="{1C47A961-0761-C24E-8D50-0EF6C02E569E}" destId="{02130B05-7571-B24C-9694-EDBC6BE40D1B}" srcOrd="0" destOrd="0" presId="urn:microsoft.com/office/officeart/2005/8/layout/cycle2"/>
    <dgm:cxn modelId="{24574BDC-BE69-7541-BA23-E93ECF57BD01}" srcId="{2902F34A-185C-144C-BF1F-1A02484DE4C6}" destId="{BDE93D32-3508-1747-8437-1FEA5D5571E5}" srcOrd="2" destOrd="0" parTransId="{01B12B67-0757-244B-87F7-5410FB5122C6}" sibTransId="{1F5261B3-3CD3-A542-9968-1970A83C685B}"/>
    <dgm:cxn modelId="{98B50CE0-8DAA-7948-BB01-769211CF5C2F}" type="presOf" srcId="{A92F087A-9785-8344-B8E5-AAFA08B37D4B}" destId="{2F7DC63D-727A-864F-A9C3-45E68D839156}" srcOrd="0" destOrd="0" presId="urn:microsoft.com/office/officeart/2005/8/layout/cycle2"/>
    <dgm:cxn modelId="{1613BCEA-1238-DA43-8D83-B2FB7A3C4AF2}" type="presOf" srcId="{1F5261B3-3CD3-A542-9968-1970A83C685B}" destId="{43C88CA4-3252-2247-AB23-76F4DCDCEB15}" srcOrd="1" destOrd="0" presId="urn:microsoft.com/office/officeart/2005/8/layout/cycle2"/>
    <dgm:cxn modelId="{445B3BF9-FA2B-5948-9E38-6286F4E108A0}" srcId="{2902F34A-185C-144C-BF1F-1A02484DE4C6}" destId="{4E31E433-E0AD-624C-8D3A-336EF6E311A9}" srcOrd="1" destOrd="0" parTransId="{386788E2-D3A6-4F44-92DB-A771993BDFCF}" sibTransId="{0D6D11A4-E356-2D4B-8180-3A412B585A00}"/>
    <dgm:cxn modelId="{EB9A4F6D-FF7D-9B42-AC5C-69E5C0FA9B75}" type="presParOf" srcId="{E7712B9D-10CC-7F4C-9FFC-667CA6257A4C}" destId="{2F7DC63D-727A-864F-A9C3-45E68D839156}" srcOrd="0" destOrd="0" presId="urn:microsoft.com/office/officeart/2005/8/layout/cycle2"/>
    <dgm:cxn modelId="{E723F6FF-EE8B-AC48-9DAE-F3D15F0A9868}" type="presParOf" srcId="{E7712B9D-10CC-7F4C-9FFC-667CA6257A4C}" destId="{2FAAFA9A-714F-F049-9CFC-A83680EBF54D}" srcOrd="1" destOrd="0" presId="urn:microsoft.com/office/officeart/2005/8/layout/cycle2"/>
    <dgm:cxn modelId="{6F504356-4D43-C842-B562-F963DF7AFF0A}" type="presParOf" srcId="{2FAAFA9A-714F-F049-9CFC-A83680EBF54D}" destId="{ACB082FA-123F-2E4B-B4BE-EC16429C1AC2}" srcOrd="0" destOrd="0" presId="urn:microsoft.com/office/officeart/2005/8/layout/cycle2"/>
    <dgm:cxn modelId="{128F5580-BE8A-EB4B-9BB7-E6E62168E0C3}" type="presParOf" srcId="{E7712B9D-10CC-7F4C-9FFC-667CA6257A4C}" destId="{027314F7-F3E3-9946-828E-03F347CC71E4}" srcOrd="2" destOrd="0" presId="urn:microsoft.com/office/officeart/2005/8/layout/cycle2"/>
    <dgm:cxn modelId="{96649C6B-7CB6-B24F-B0A3-9DF96DE7C9BE}" type="presParOf" srcId="{E7712B9D-10CC-7F4C-9FFC-667CA6257A4C}" destId="{0FD1EC8C-9148-A845-BB38-251C74FF7B8E}" srcOrd="3" destOrd="0" presId="urn:microsoft.com/office/officeart/2005/8/layout/cycle2"/>
    <dgm:cxn modelId="{B6C8C2EA-BDD7-7E4A-857F-10940256F431}" type="presParOf" srcId="{0FD1EC8C-9148-A845-BB38-251C74FF7B8E}" destId="{CED77864-8A1C-204E-BC6A-B8315168A71A}" srcOrd="0" destOrd="0" presId="urn:microsoft.com/office/officeart/2005/8/layout/cycle2"/>
    <dgm:cxn modelId="{444DA171-0F18-1C45-B18C-89E1413B5C80}" type="presParOf" srcId="{E7712B9D-10CC-7F4C-9FFC-667CA6257A4C}" destId="{B8D73672-E29E-FE44-B9DC-79BEAC6E06CA}" srcOrd="4" destOrd="0" presId="urn:microsoft.com/office/officeart/2005/8/layout/cycle2"/>
    <dgm:cxn modelId="{1E0C1AAD-CE84-1447-A940-D9CA6838716B}" type="presParOf" srcId="{E7712B9D-10CC-7F4C-9FFC-667CA6257A4C}" destId="{98C187E5-CE0F-CC47-B906-41E8FDD0F127}" srcOrd="5" destOrd="0" presId="urn:microsoft.com/office/officeart/2005/8/layout/cycle2"/>
    <dgm:cxn modelId="{82C017F4-1279-0D43-B8D3-E7D101C64A33}" type="presParOf" srcId="{98C187E5-CE0F-CC47-B906-41E8FDD0F127}" destId="{43C88CA4-3252-2247-AB23-76F4DCDCEB15}" srcOrd="0" destOrd="0" presId="urn:microsoft.com/office/officeart/2005/8/layout/cycle2"/>
    <dgm:cxn modelId="{7E5DB86C-B437-3C4E-B0C4-294E5D1C260D}" type="presParOf" srcId="{E7712B9D-10CC-7F4C-9FFC-667CA6257A4C}" destId="{02130B05-7571-B24C-9694-EDBC6BE40D1B}" srcOrd="6" destOrd="0" presId="urn:microsoft.com/office/officeart/2005/8/layout/cycle2"/>
    <dgm:cxn modelId="{A4077A35-121B-594E-9C80-C44F21D6EE99}" type="presParOf" srcId="{E7712B9D-10CC-7F4C-9FFC-667CA6257A4C}" destId="{5AA0B0F2-FCC6-724B-A3E1-B8322F40C04A}" srcOrd="7" destOrd="0" presId="urn:microsoft.com/office/officeart/2005/8/layout/cycle2"/>
    <dgm:cxn modelId="{CA1810B0-03BC-104B-B0C3-585D7F58B754}" type="presParOf" srcId="{5AA0B0F2-FCC6-724B-A3E1-B8322F40C04A}" destId="{EC775620-D887-9E4A-9637-93D3D5C0C04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C63D-727A-864F-A9C3-45E68D839156}">
      <dsp:nvSpPr>
        <dsp:cNvPr id="0" name=""/>
        <dsp:cNvSpPr/>
      </dsp:nvSpPr>
      <dsp:spPr>
        <a:xfrm>
          <a:off x="3196828" y="1442"/>
          <a:ext cx="1734343" cy="1734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Plan</a:t>
          </a:r>
        </a:p>
      </dsp:txBody>
      <dsp:txXfrm>
        <a:off x="3450817" y="255431"/>
        <a:ext cx="1226365" cy="1226365"/>
      </dsp:txXfrm>
    </dsp:sp>
    <dsp:sp modelId="{2FAAFA9A-714F-F049-9CFC-A83680EBF54D}">
      <dsp:nvSpPr>
        <dsp:cNvPr id="0" name=""/>
        <dsp:cNvSpPr/>
      </dsp:nvSpPr>
      <dsp:spPr>
        <a:xfrm rot="2700000">
          <a:off x="4744905" y="1487088"/>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765136" y="1555315"/>
        <a:ext cx="322335" cy="351205"/>
      </dsp:txXfrm>
    </dsp:sp>
    <dsp:sp modelId="{027314F7-F3E3-9946-828E-03F347CC71E4}">
      <dsp:nvSpPr>
        <dsp:cNvPr id="0" name=""/>
        <dsp:cNvSpPr/>
      </dsp:nvSpPr>
      <dsp:spPr>
        <a:xfrm>
          <a:off x="5037547" y="1842161"/>
          <a:ext cx="1734343" cy="1734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Do</a:t>
          </a:r>
        </a:p>
      </dsp:txBody>
      <dsp:txXfrm>
        <a:off x="5291536" y="2096150"/>
        <a:ext cx="1226365" cy="1226365"/>
      </dsp:txXfrm>
    </dsp:sp>
    <dsp:sp modelId="{0FD1EC8C-9148-A845-BB38-251C74FF7B8E}">
      <dsp:nvSpPr>
        <dsp:cNvPr id="0" name=""/>
        <dsp:cNvSpPr/>
      </dsp:nvSpPr>
      <dsp:spPr>
        <a:xfrm rot="8100000">
          <a:off x="4763335" y="3327807"/>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881247" y="3396034"/>
        <a:ext cx="322335" cy="351205"/>
      </dsp:txXfrm>
    </dsp:sp>
    <dsp:sp modelId="{B8D73672-E29E-FE44-B9DC-79BEAC6E06CA}">
      <dsp:nvSpPr>
        <dsp:cNvPr id="0" name=""/>
        <dsp:cNvSpPr/>
      </dsp:nvSpPr>
      <dsp:spPr>
        <a:xfrm>
          <a:off x="3196828" y="3682880"/>
          <a:ext cx="1734343" cy="1734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Study</a:t>
          </a:r>
        </a:p>
      </dsp:txBody>
      <dsp:txXfrm>
        <a:off x="3450817" y="3936869"/>
        <a:ext cx="1226365" cy="1226365"/>
      </dsp:txXfrm>
    </dsp:sp>
    <dsp:sp modelId="{98C187E5-CE0F-CC47-B906-41E8FDD0F127}">
      <dsp:nvSpPr>
        <dsp:cNvPr id="0" name=""/>
        <dsp:cNvSpPr/>
      </dsp:nvSpPr>
      <dsp:spPr>
        <a:xfrm rot="13500000">
          <a:off x="2922616" y="3346237"/>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3040528" y="3512146"/>
        <a:ext cx="322335" cy="351205"/>
      </dsp:txXfrm>
    </dsp:sp>
    <dsp:sp modelId="{02130B05-7571-B24C-9694-EDBC6BE40D1B}">
      <dsp:nvSpPr>
        <dsp:cNvPr id="0" name=""/>
        <dsp:cNvSpPr/>
      </dsp:nvSpPr>
      <dsp:spPr>
        <a:xfrm>
          <a:off x="1356108" y="1842161"/>
          <a:ext cx="1734343" cy="1734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Act</a:t>
          </a:r>
        </a:p>
      </dsp:txBody>
      <dsp:txXfrm>
        <a:off x="1610097" y="2096150"/>
        <a:ext cx="1226365" cy="1226365"/>
      </dsp:txXfrm>
    </dsp:sp>
    <dsp:sp modelId="{5AA0B0F2-FCC6-724B-A3E1-B8322F40C04A}">
      <dsp:nvSpPr>
        <dsp:cNvPr id="0" name=""/>
        <dsp:cNvSpPr/>
      </dsp:nvSpPr>
      <dsp:spPr>
        <a:xfrm rot="18900000">
          <a:off x="2904186" y="1505518"/>
          <a:ext cx="460478" cy="585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24417" y="1671427"/>
        <a:ext cx="322335" cy="3512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4AFC3-7D50-824F-B7CD-8501F59E64F1}" type="datetimeFigureOut">
              <a:rPr lang="en-US" smtClean="0"/>
              <a:t>10/1/25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50FD7-82BE-E844-9463-6145E90F47C6}" type="slidenum">
              <a:rPr lang="en-US" smtClean="0"/>
              <a:t>‹#›</a:t>
            </a:fld>
            <a:endParaRPr lang="en-US"/>
          </a:p>
        </p:txBody>
      </p:sp>
    </p:spTree>
    <p:extLst>
      <p:ext uri="{BB962C8B-B14F-4D97-AF65-F5344CB8AC3E}">
        <p14:creationId xmlns:p14="http://schemas.microsoft.com/office/powerpoint/2010/main" val="42429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jonathanborb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open access educational resource is made available under a Creative Commons BY SA license.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license enables </a:t>
            </a:r>
            <a:r>
              <a:rPr lang="en-US" sz="1200" b="0" i="0" kern="1200" dirty="0" err="1">
                <a:solidFill>
                  <a:schemeClr val="tx1"/>
                </a:solidFill>
                <a:effectLst/>
                <a:latin typeface="+mn-lt"/>
                <a:ea typeface="+mn-ea"/>
                <a:cs typeface="+mn-cs"/>
              </a:rPr>
              <a:t>reusers</a:t>
            </a:r>
            <a:r>
              <a:rPr lang="en-US" sz="1200" b="0" i="0" kern="1200" dirty="0">
                <a:solidFill>
                  <a:schemeClr val="tx1"/>
                </a:solidFill>
                <a:effectLst/>
                <a:latin typeface="+mn-lt"/>
                <a:ea typeface="+mn-ea"/>
                <a:cs typeface="+mn-cs"/>
              </a:rPr>
              <a:t> to distribute, remix, adapt, and build upon the material in any medium or format, so long as attribution is given to the creator. The license allows for commercial use. If you remix, adapt, or build upon the material, you must license the modified material under identical terms. CC BY-SA includes the following elements:  BY: credit must be given to the creator.</a:t>
            </a:r>
            <a:br>
              <a:rPr lang="en-US" dirty="0"/>
            </a:br>
            <a:r>
              <a:rPr lang="en-US" sz="1200" b="0" i="0" kern="1200" dirty="0">
                <a:solidFill>
                  <a:schemeClr val="tx1"/>
                </a:solidFill>
                <a:effectLst/>
                <a:latin typeface="+mn-lt"/>
                <a:ea typeface="+mn-ea"/>
                <a:cs typeface="+mn-cs"/>
              </a:rPr>
              <a:t> SA: Adaptations must be shared under the same terms.</a:t>
            </a:r>
          </a:p>
          <a:p>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This exercise was designed for use after learners have read: </a:t>
            </a:r>
            <a:r>
              <a:rPr lang="en-US" sz="1200" b="0" i="0" u="none" strike="noStrike" kern="1200" dirty="0">
                <a:solidFill>
                  <a:schemeClr val="tx1"/>
                </a:solidFill>
                <a:effectLst/>
                <a:latin typeface="+mn-lt"/>
                <a:ea typeface="+mn-ea"/>
                <a:cs typeface="+mn-cs"/>
              </a:rPr>
              <a:t>Reed JE, Card AJ. The problem with Plan-Do-Study-Act cycles. </a:t>
            </a:r>
            <a:r>
              <a:rPr lang="en-US" sz="1200" b="0" i="1" u="none" strike="noStrike" kern="1200" dirty="0">
                <a:solidFill>
                  <a:schemeClr val="tx1"/>
                </a:solidFill>
                <a:effectLst/>
                <a:latin typeface="+mn-lt"/>
                <a:ea typeface="+mn-ea"/>
                <a:cs typeface="+mn-cs"/>
              </a:rPr>
              <a:t>BMJ Quality &amp; Safety </a:t>
            </a:r>
            <a:r>
              <a:rPr lang="en-US" sz="1200" b="0" i="0" u="none" strike="noStrike" kern="1200" dirty="0">
                <a:solidFill>
                  <a:schemeClr val="tx1"/>
                </a:solidFill>
                <a:effectLst/>
                <a:latin typeface="+mn-lt"/>
                <a:ea typeface="+mn-ea"/>
                <a:cs typeface="+mn-cs"/>
              </a:rPr>
              <a:t>2016;</a:t>
            </a:r>
            <a:r>
              <a:rPr lang="en-US" sz="1200" b="1" i="0" u="none" strike="noStrike" kern="1200" dirty="0">
                <a:solidFill>
                  <a:schemeClr val="tx1"/>
                </a:solidFill>
                <a:effectLst/>
                <a:latin typeface="+mn-lt"/>
                <a:ea typeface="+mn-ea"/>
                <a:cs typeface="+mn-cs"/>
              </a:rPr>
              <a:t>25:</a:t>
            </a:r>
            <a:r>
              <a:rPr lang="en-US" sz="1200" b="0" i="0" u="none" strike="noStrike" kern="1200" dirty="0">
                <a:solidFill>
                  <a:schemeClr val="tx1"/>
                </a:solidFill>
                <a:effectLst/>
                <a:latin typeface="+mn-lt"/>
                <a:ea typeface="+mn-ea"/>
                <a:cs typeface="+mn-cs"/>
              </a:rPr>
              <a:t>147-152.</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 brief review:</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PDSA</a:t>
            </a:r>
            <a:r>
              <a:rPr lang="en-US" sz="1200" b="0" i="0" u="none" strike="noStrike" kern="1200" dirty="0">
                <a:solidFill>
                  <a:schemeClr val="tx1"/>
                </a:solidFill>
                <a:effectLst/>
                <a:latin typeface="+mn-lt"/>
                <a:ea typeface="+mn-ea"/>
                <a:cs typeface="+mn-cs"/>
              </a:rPr>
              <a:t> = Plan-Do-Study-Act cycles: An iterative design approach in which you pilot test improvement interventions, learn from those tests (about both the intervention and the system you’re trying to change), and then act on the basis of what you’ve learned.</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Stages of PDSA (from Reed &amp; Card, 2016):</a:t>
            </a:r>
          </a:p>
          <a:p>
            <a:pPr marL="228600" indent="-228600" rtl="0">
              <a:buAutoNum type="arabicPeriod"/>
            </a:pPr>
            <a:r>
              <a:rPr lang="en-US" sz="1200" b="1" i="0" u="none" strike="noStrike" kern="1200" dirty="0">
                <a:solidFill>
                  <a:schemeClr val="tx1"/>
                </a:solidFill>
                <a:effectLst/>
                <a:latin typeface="+mn-lt"/>
                <a:ea typeface="+mn-ea"/>
                <a:cs typeface="+mn-cs"/>
              </a:rPr>
              <a:t>BEFORE PDSA</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Investigation and problem framing</a:t>
            </a:r>
            <a:br>
              <a:rPr lang="en-US" dirty="0"/>
            </a:br>
            <a:r>
              <a:rPr lang="en-US" sz="1200" b="0" i="0" u="none" strike="noStrike" kern="1200" dirty="0">
                <a:solidFill>
                  <a:schemeClr val="tx1"/>
                </a:solidFill>
                <a:effectLst/>
                <a:latin typeface="+mn-lt"/>
                <a:ea typeface="+mn-ea"/>
                <a:cs typeface="+mn-cs"/>
              </a:rPr>
              <a:t>Define the problem; determine its causes/contributing factors; identify stakeholders; set the criteria for success</a:t>
            </a:r>
          </a:p>
          <a:p>
            <a:pPr marL="228600" indent="-228600" rtl="0">
              <a:buAutoNum type="arabicPeriod"/>
            </a:pPr>
            <a:r>
              <a:rPr lang="en-US" sz="1200" b="1" i="1" u="none" strike="noStrike" kern="1200" dirty="0">
                <a:solidFill>
                  <a:schemeClr val="tx1"/>
                </a:solidFill>
                <a:effectLst/>
                <a:latin typeface="+mn-lt"/>
                <a:ea typeface="+mn-ea"/>
                <a:cs typeface="+mn-cs"/>
              </a:rPr>
              <a:t>Plan</a:t>
            </a:r>
            <a:br>
              <a:rPr lang="en-US" dirty="0"/>
            </a:br>
            <a:r>
              <a:rPr lang="en-US" sz="1200" b="0" i="0" u="none" strike="noStrike" kern="1200" dirty="0">
                <a:solidFill>
                  <a:schemeClr val="tx1"/>
                </a:solidFill>
                <a:effectLst/>
                <a:latin typeface="+mn-lt"/>
                <a:ea typeface="+mn-ea"/>
                <a:cs typeface="+mn-cs"/>
              </a:rPr>
              <a:t>Design an intervention and data collection plan; specify how the intervention will be implemented (Do), evaluated (Study) and sustained (if successful)</a:t>
            </a:r>
          </a:p>
          <a:p>
            <a:pPr marL="228600" indent="-228600" rtl="0">
              <a:buAutoNum type="arabicPeriod"/>
            </a:pPr>
            <a:r>
              <a:rPr lang="en-US" sz="1200" b="1" i="1" u="none" strike="noStrike" kern="1200" dirty="0">
                <a:solidFill>
                  <a:schemeClr val="tx1"/>
                </a:solidFill>
                <a:effectLst/>
                <a:latin typeface="+mn-lt"/>
                <a:ea typeface="+mn-ea"/>
                <a:cs typeface="+mn-cs"/>
              </a:rPr>
              <a:t>Do</a:t>
            </a:r>
            <a:br>
              <a:rPr lang="en-US" dirty="0"/>
            </a:br>
            <a:r>
              <a:rPr lang="en-US" sz="1200" b="0" i="0" u="none" strike="noStrike" kern="1200" dirty="0">
                <a:solidFill>
                  <a:schemeClr val="tx1"/>
                </a:solidFill>
                <a:effectLst/>
                <a:latin typeface="+mn-lt"/>
                <a:ea typeface="+mn-ea"/>
                <a:cs typeface="+mn-cs"/>
              </a:rPr>
              <a:t>Implement the plan (including both the QI intervention and the data collection plan)</a:t>
            </a:r>
          </a:p>
          <a:p>
            <a:pPr marL="228600" indent="-228600" rtl="0">
              <a:buAutoNum type="arabicPeriod"/>
            </a:pPr>
            <a:r>
              <a:rPr lang="en-US" sz="1200" b="1" i="1" u="none" strike="noStrike" kern="1200" dirty="0">
                <a:solidFill>
                  <a:schemeClr val="tx1"/>
                </a:solidFill>
                <a:effectLst/>
                <a:latin typeface="+mn-lt"/>
                <a:ea typeface="+mn-ea"/>
                <a:cs typeface="+mn-cs"/>
              </a:rPr>
              <a:t>Study</a:t>
            </a:r>
            <a:br>
              <a:rPr lang="en-US" dirty="0"/>
            </a:br>
            <a:r>
              <a:rPr lang="en-US" sz="1200" b="0" i="0" u="none" strike="noStrike" kern="1200" dirty="0" err="1">
                <a:solidFill>
                  <a:schemeClr val="tx1"/>
                </a:solidFill>
                <a:effectLst/>
                <a:latin typeface="+mn-lt"/>
                <a:ea typeface="+mn-ea"/>
                <a:cs typeface="+mn-cs"/>
              </a:rPr>
              <a:t>Analyse</a:t>
            </a:r>
            <a:r>
              <a:rPr lang="en-US" sz="1200" b="0" i="0" u="none" strike="noStrike" kern="1200" dirty="0">
                <a:solidFill>
                  <a:schemeClr val="tx1"/>
                </a:solidFill>
                <a:effectLst/>
                <a:latin typeface="+mn-lt"/>
                <a:ea typeface="+mn-ea"/>
                <a:cs typeface="+mn-cs"/>
              </a:rPr>
              <a:t> data and compare results to the definition of success; distil and communicate what has been learned from the formal data analysis and unanticipated learning</a:t>
            </a:r>
          </a:p>
          <a:p>
            <a:pPr marL="228600" indent="-228600" rtl="0">
              <a:buAutoNum type="arabicPeriod"/>
            </a:pPr>
            <a:r>
              <a:rPr lang="en-US" sz="1200" b="1" i="1" u="none" strike="noStrike" kern="1200" dirty="0">
                <a:solidFill>
                  <a:schemeClr val="tx1"/>
                </a:solidFill>
                <a:effectLst/>
                <a:latin typeface="+mn-lt"/>
                <a:ea typeface="+mn-ea"/>
                <a:cs typeface="+mn-cs"/>
              </a:rPr>
              <a:t>Act</a:t>
            </a:r>
            <a:br>
              <a:rPr lang="en-US" dirty="0"/>
            </a:br>
            <a:r>
              <a:rPr lang="en-US" sz="1200" b="0" i="0" u="none" strike="noStrike" kern="1200" dirty="0">
                <a:solidFill>
                  <a:schemeClr val="tx1"/>
                </a:solidFill>
                <a:effectLst/>
                <a:latin typeface="+mn-lt"/>
                <a:ea typeface="+mn-ea"/>
                <a:cs typeface="+mn-cs"/>
              </a:rPr>
              <a:t>Based on what has been learned, either:</a:t>
            </a:r>
          </a:p>
          <a:p>
            <a:r>
              <a:rPr lang="en-US" sz="1200" b="1" i="0" u="none" strike="noStrike" kern="1200" dirty="0">
                <a:solidFill>
                  <a:schemeClr val="tx1"/>
                </a:solidFill>
                <a:effectLst/>
                <a:latin typeface="+mn-lt"/>
                <a:ea typeface="+mn-ea"/>
                <a:cs typeface="+mn-cs"/>
              </a:rPr>
              <a:t>	A. Revisit the investigation and problem framing phase</a:t>
            </a:r>
          </a:p>
          <a:p>
            <a:r>
              <a:rPr lang="en-US" sz="1200" b="1" i="0" u="none" strike="noStrike" kern="1200" dirty="0">
                <a:solidFill>
                  <a:schemeClr val="tx1"/>
                </a:solidFill>
                <a:effectLst/>
                <a:latin typeface="+mn-lt"/>
                <a:ea typeface="+mn-ea"/>
                <a:cs typeface="+mn-cs"/>
              </a:rPr>
              <a:t>	B. Begin a new PDSA cycle at the Plan phase</a:t>
            </a:r>
          </a:p>
          <a:p>
            <a:r>
              <a:rPr lang="en-US" sz="1200" b="1" i="0" u="none" strike="noStrike" kern="1200" dirty="0">
                <a:solidFill>
                  <a:schemeClr val="tx1"/>
                </a:solidFill>
                <a:effectLst/>
                <a:latin typeface="+mn-lt"/>
                <a:ea typeface="+mn-ea"/>
                <a:cs typeface="+mn-cs"/>
              </a:rPr>
              <a:t>	C. Fully implement and sustain the intervention or</a:t>
            </a:r>
          </a:p>
          <a:p>
            <a:r>
              <a:rPr lang="en-US" sz="1200" b="1" i="0" u="none" strike="noStrike" kern="1200" dirty="0">
                <a:solidFill>
                  <a:schemeClr val="tx1"/>
                </a:solidFill>
                <a:effectLst/>
                <a:latin typeface="+mn-lt"/>
                <a:ea typeface="+mn-ea"/>
                <a:cs typeface="+mn-cs"/>
              </a:rPr>
              <a:t>	D. End the project without investing further effort</a:t>
            </a:r>
          </a:p>
          <a:p>
            <a:pPr marL="228600" indent="-228600" rtl="0">
              <a:buAutoNum type="arabicPeriod"/>
            </a:pPr>
            <a:endParaRPr lang="en-US" sz="1200" b="0" i="0" u="none" strike="noStrike" kern="1200" dirty="0">
              <a:solidFill>
                <a:schemeClr val="tx1"/>
              </a:solidFill>
              <a:effectLst/>
              <a:latin typeface="+mn-lt"/>
              <a:ea typeface="+mn-ea"/>
              <a:cs typeface="+mn-cs"/>
            </a:endParaRPr>
          </a:p>
          <a:p>
            <a:r>
              <a:rPr lang="en-US" b="1" dirty="0"/>
              <a:t>Purpose of PDSA</a:t>
            </a:r>
          </a:p>
          <a:p>
            <a:r>
              <a:rPr lang="en-US" dirty="0"/>
              <a:t>“</a:t>
            </a:r>
            <a:r>
              <a:rPr lang="en-US" sz="1200" b="0" i="0" u="none" strike="noStrike" kern="1200" dirty="0">
                <a:solidFill>
                  <a:schemeClr val="tx1"/>
                </a:solidFill>
                <a:effectLst/>
                <a:latin typeface="+mn-lt"/>
                <a:ea typeface="+mn-ea"/>
                <a:cs typeface="+mn-cs"/>
              </a:rPr>
              <a:t>The purpose of the PDSA method lies in learning as quickly as possible whether an intervention works in a particular setting and to making adjustments accordingly to increase the chances of delivering and sustaining the desired improvement. In contrast to controlled trials, PDSAs allow new learning to be built into this experimental process. If problems are identified with the original plan, then the theory can be revised to build on this learning and a subsequent experiment conducted to see if it has resolved the problem, and to identify if any further problems also need to be addressed. In the complex social systems of healthcare, this flexibility and adaptability of PDSA are important features that support the adaption of interventions to work in local settings.” (Reed &amp; Card, 2018)</a:t>
            </a:r>
            <a:endParaRPr lang="en-US" dirty="0"/>
          </a:p>
        </p:txBody>
      </p:sp>
      <p:sp>
        <p:nvSpPr>
          <p:cNvPr id="4" name="Slide Number Placeholder 3"/>
          <p:cNvSpPr>
            <a:spLocks noGrp="1"/>
          </p:cNvSpPr>
          <p:nvPr>
            <p:ph type="sldNum" sz="quarter" idx="5"/>
          </p:nvPr>
        </p:nvSpPr>
        <p:spPr/>
        <p:txBody>
          <a:bodyPr/>
          <a:lstStyle/>
          <a:p>
            <a:fld id="{3F250FD7-82BE-E844-9463-6145E90F47C6}" type="slidenum">
              <a:rPr lang="en-US" smtClean="0"/>
              <a:t>1</a:t>
            </a:fld>
            <a:endParaRPr lang="en-US"/>
          </a:p>
        </p:txBody>
      </p:sp>
    </p:spTree>
    <p:extLst>
      <p:ext uri="{BB962C8B-B14F-4D97-AF65-F5344CB8AC3E}">
        <p14:creationId xmlns:p14="http://schemas.microsoft.com/office/powerpoint/2010/main" val="202045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 Discuss the fact that finding out quickly and cheaply that a given plan will NOT work is actually a success condition for PDSA because it gives you the chance to improve your plan before implementing it at scale––at which point it would usually be more difficult and costly to change, and stakeholders’ goodwill may already be expended. (</a:t>
            </a:r>
            <a:r>
              <a:rPr lang="en-US" sz="1200" b="0" i="0" u="none" strike="noStrike" kern="1200" dirty="0">
                <a:solidFill>
                  <a:schemeClr val="tx1"/>
                </a:solidFill>
                <a:effectLst/>
                <a:latin typeface="+mn-lt"/>
                <a:ea typeface="+mn-ea"/>
                <a:cs typeface="+mn-cs"/>
              </a:rPr>
              <a:t>Reed JE, Card AJ. The problem with Plan-Do-Study-Act cycles. </a:t>
            </a:r>
            <a:r>
              <a:rPr lang="en-US" sz="1200" b="0" i="1" u="none" strike="noStrike" kern="1200" dirty="0">
                <a:solidFill>
                  <a:schemeClr val="tx1"/>
                </a:solidFill>
                <a:effectLst/>
                <a:latin typeface="+mn-lt"/>
                <a:ea typeface="+mn-ea"/>
                <a:cs typeface="+mn-cs"/>
              </a:rPr>
              <a:t>BMJ Quality &amp; Safety </a:t>
            </a:r>
            <a:r>
              <a:rPr lang="en-US" sz="1200" b="0" i="0" u="none" strike="noStrike" kern="1200" dirty="0">
                <a:solidFill>
                  <a:schemeClr val="tx1"/>
                </a:solidFill>
                <a:effectLst/>
                <a:latin typeface="+mn-lt"/>
                <a:ea typeface="+mn-ea"/>
                <a:cs typeface="+mn-cs"/>
              </a:rPr>
              <a:t>2016;</a:t>
            </a:r>
            <a:r>
              <a:rPr lang="en-US" sz="1200" b="1" i="0" u="none" strike="noStrike" kern="1200" dirty="0">
                <a:solidFill>
                  <a:schemeClr val="tx1"/>
                </a:solidFill>
                <a:effectLst/>
                <a:latin typeface="+mn-lt"/>
                <a:ea typeface="+mn-ea"/>
                <a:cs typeface="+mn-cs"/>
              </a:rPr>
              <a:t>25:</a:t>
            </a:r>
            <a:r>
              <a:rPr lang="en-US" sz="1200" b="0" i="0" u="none" strike="noStrike" kern="1200" dirty="0">
                <a:solidFill>
                  <a:schemeClr val="tx1"/>
                </a:solidFill>
                <a:effectLst/>
                <a:latin typeface="+mn-lt"/>
                <a:ea typeface="+mn-ea"/>
                <a:cs typeface="+mn-cs"/>
              </a:rPr>
              <a:t>147-152</a:t>
            </a:r>
            <a:r>
              <a:rPr lang="en-US" dirty="0"/>
              <a:t>)</a:t>
            </a:r>
          </a:p>
          <a:p>
            <a:endParaRPr lang="en-US" dirty="0"/>
          </a:p>
          <a:p>
            <a:endParaRPr lang="en-US" dirty="0"/>
          </a:p>
          <a:p>
            <a:pPr rtl="0"/>
            <a:r>
              <a:rPr lang="en-US" sz="1200" b="0" i="0" u="none" strike="noStrike" kern="1200" dirty="0">
                <a:solidFill>
                  <a:schemeClr val="tx1"/>
                </a:solidFill>
                <a:effectLst/>
                <a:latin typeface="+mn-lt"/>
                <a:ea typeface="+mn-ea"/>
                <a:cs typeface="+mn-cs"/>
              </a:rPr>
              <a:t>Taylor  MJ, McNicholas  C, Nicolay  C, </a:t>
            </a:r>
            <a:r>
              <a:rPr lang="en-US" sz="1200" b="0" i="1" u="none" strike="noStrike" kern="1200" dirty="0">
                <a:solidFill>
                  <a:schemeClr val="tx1"/>
                </a:solidFill>
                <a:effectLst/>
                <a:latin typeface="+mn-lt"/>
                <a:ea typeface="+mn-ea"/>
                <a:cs typeface="+mn-cs"/>
              </a:rPr>
              <a:t>et al</a:t>
            </a:r>
            <a:r>
              <a:rPr lang="en-US" sz="1200" b="0" i="0" u="none" strike="noStrike" kern="1200" dirty="0">
                <a:solidFill>
                  <a:schemeClr val="tx1"/>
                </a:solidFill>
                <a:effectLst/>
                <a:latin typeface="+mn-lt"/>
                <a:ea typeface="+mn-ea"/>
                <a:cs typeface="+mn-cs"/>
              </a:rPr>
              <a:t>. Systematic review of the application of the plan-do-study-act method to improve quality in healthcare. BMJ Qual Saf 2014;</a:t>
            </a:r>
            <a:r>
              <a:rPr lang="en-US" sz="1200" b="1" i="0" u="none" strike="noStrike" kern="1200" dirty="0">
                <a:solidFill>
                  <a:schemeClr val="tx1"/>
                </a:solidFill>
                <a:effectLst/>
                <a:latin typeface="+mn-lt"/>
                <a:ea typeface="+mn-ea"/>
                <a:cs typeface="+mn-cs"/>
              </a:rPr>
              <a:t>23</a:t>
            </a:r>
            <a:r>
              <a:rPr lang="en-US" sz="1200" b="0" i="0" u="none" strike="noStrike" kern="1200" dirty="0">
                <a:solidFill>
                  <a:schemeClr val="tx1"/>
                </a:solidFill>
                <a:effectLst/>
                <a:latin typeface="+mn-lt"/>
                <a:ea typeface="+mn-ea"/>
                <a:cs typeface="+mn-cs"/>
              </a:rPr>
              <a:t>:290–8</a:t>
            </a:r>
            <a:endParaRPr lang="en-US" dirty="0"/>
          </a:p>
        </p:txBody>
      </p:sp>
      <p:sp>
        <p:nvSpPr>
          <p:cNvPr id="4" name="Slide Number Placeholder 3"/>
          <p:cNvSpPr>
            <a:spLocks noGrp="1"/>
          </p:cNvSpPr>
          <p:nvPr>
            <p:ph type="sldNum" sz="quarter" idx="5"/>
          </p:nvPr>
        </p:nvSpPr>
        <p:spPr/>
        <p:txBody>
          <a:bodyPr/>
          <a:lstStyle/>
          <a:p>
            <a:fld id="{3F250FD7-82BE-E844-9463-6145E90F47C6}" type="slidenum">
              <a:rPr lang="en-US" smtClean="0"/>
              <a:t>11</a:t>
            </a:fld>
            <a:endParaRPr lang="en-US"/>
          </a:p>
        </p:txBody>
      </p:sp>
    </p:spTree>
    <p:extLst>
      <p:ext uri="{BB962C8B-B14F-4D97-AF65-F5344CB8AC3E}">
        <p14:creationId xmlns:p14="http://schemas.microsoft.com/office/powerpoint/2010/main" val="121818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7E56-166C-9F48-4CE1-4162E550A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A1473-EE38-64A5-AF3E-E6E28442D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1B2E5-371E-F234-46D8-2859130D00C2}"/>
              </a:ext>
            </a:extLst>
          </p:cNvPr>
          <p:cNvSpPr>
            <a:spLocks noGrp="1"/>
          </p:cNvSpPr>
          <p:nvPr>
            <p:ph type="body" idx="1"/>
          </p:nvPr>
        </p:nvSpPr>
        <p:spPr/>
        <p:txBody>
          <a:bodyPr/>
          <a:lstStyle/>
          <a:p>
            <a:r>
              <a:rPr lang="en-US" dirty="0"/>
              <a:t>Photo credit: </a:t>
            </a:r>
            <a:r>
              <a:rPr lang="en-US" sz="1200" b="1" i="0" u="none" strike="noStrike" kern="1200" dirty="0" err="1">
                <a:solidFill>
                  <a:schemeClr val="tx1"/>
                </a:solidFill>
                <a:effectLst/>
                <a:latin typeface="+mn-lt"/>
                <a:ea typeface="+mn-ea"/>
                <a:cs typeface="+mn-cs"/>
              </a:rPr>
              <a:t>Dayvison</a:t>
            </a:r>
            <a:r>
              <a:rPr lang="en-US" sz="1200" b="1" i="0" u="none" strike="noStrike" kern="1200" dirty="0">
                <a:solidFill>
                  <a:schemeClr val="tx1"/>
                </a:solidFill>
                <a:effectLst/>
                <a:latin typeface="+mn-lt"/>
                <a:ea typeface="+mn-ea"/>
                <a:cs typeface="+mn-cs"/>
              </a:rPr>
              <a:t> Tadeu</a:t>
            </a:r>
          </a:p>
          <a:p>
            <a:r>
              <a:rPr lang="en-US" sz="1200" b="0" i="0" u="none" strike="noStrike" kern="1200" dirty="0">
                <a:solidFill>
                  <a:schemeClr val="tx1"/>
                </a:solidFill>
                <a:effectLst/>
                <a:latin typeface="+mn-lt"/>
                <a:ea typeface="+mn-ea"/>
                <a:cs typeface="+mn-cs"/>
              </a:rPr>
              <a:t>Used by permission: https://</a:t>
            </a:r>
            <a:r>
              <a:rPr lang="en-US" sz="1200" b="0" i="0" u="none" strike="noStrike" kern="1200" dirty="0" err="1">
                <a:solidFill>
                  <a:schemeClr val="tx1"/>
                </a:solidFill>
                <a:effectLst/>
                <a:latin typeface="+mn-lt"/>
                <a:ea typeface="+mn-ea"/>
                <a:cs typeface="+mn-cs"/>
              </a:rPr>
              <a:t>www.pexels.com</a:t>
            </a:r>
            <a:r>
              <a:rPr lang="en-US" sz="1200" b="0" i="0" u="none" strike="noStrike" kern="1200" dirty="0">
                <a:solidFill>
                  <a:schemeClr val="tx1"/>
                </a:solidFill>
                <a:effectLst/>
                <a:latin typeface="+mn-lt"/>
                <a:ea typeface="+mn-ea"/>
                <a:cs typeface="+mn-cs"/>
              </a:rPr>
              <a:t>/photo/close-up-photo-of-person-holding-shoe-4053778/</a:t>
            </a:r>
            <a:endParaRPr lang="en-US" b="0" dirty="0"/>
          </a:p>
          <a:p>
            <a:endParaRPr lang="en-US" dirty="0"/>
          </a:p>
        </p:txBody>
      </p:sp>
      <p:sp>
        <p:nvSpPr>
          <p:cNvPr id="4" name="Slide Number Placeholder 3">
            <a:extLst>
              <a:ext uri="{FF2B5EF4-FFF2-40B4-BE49-F238E27FC236}">
                <a16:creationId xmlns:a16="http://schemas.microsoft.com/office/drawing/2014/main" id="{690785F7-E389-D4A0-DF45-432437E2C185}"/>
              </a:ext>
            </a:extLst>
          </p:cNvPr>
          <p:cNvSpPr>
            <a:spLocks noGrp="1"/>
          </p:cNvSpPr>
          <p:nvPr>
            <p:ph type="sldNum" sz="quarter" idx="5"/>
          </p:nvPr>
        </p:nvSpPr>
        <p:spPr/>
        <p:txBody>
          <a:bodyPr/>
          <a:lstStyle/>
          <a:p>
            <a:fld id="{3F250FD7-82BE-E844-9463-6145E90F47C6}" type="slidenum">
              <a:rPr lang="en-US" smtClean="0"/>
              <a:t>13</a:t>
            </a:fld>
            <a:endParaRPr lang="en-US"/>
          </a:p>
        </p:txBody>
      </p:sp>
    </p:spTree>
    <p:extLst>
      <p:ext uri="{BB962C8B-B14F-4D97-AF65-F5344CB8AC3E}">
        <p14:creationId xmlns:p14="http://schemas.microsoft.com/office/powerpoint/2010/main" val="355556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CA18-659C-1919-E72B-3A750E7DF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F8C7B-7523-DB69-5963-0BD217E99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0C68E-6864-2837-88A7-3ABE309499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note: Most teams will probably find they didn’t do as well. Discuss the importance of participatory design (including the people who will implement the intervention in designing the intervention from the start). If some teams did as well or better this time, ask them to reflect on what it was about the instructions that enabled this–and why/how the original team chose to implement those aspects of the instructions in the way they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or most will probably say there were things they learned from trying another team’s approach. Discuss how </a:t>
            </a:r>
            <a:r>
              <a:rPr lang="en-US"/>
              <a:t>useful it </a:t>
            </a:r>
            <a:r>
              <a:rPr lang="en-US" dirty="0"/>
              <a:t>can be to share learning across teams that are addressing the same (or related) problems. How could we facilitate that in healthcare improvement practice? </a:t>
            </a:r>
          </a:p>
        </p:txBody>
      </p:sp>
      <p:sp>
        <p:nvSpPr>
          <p:cNvPr id="4" name="Slide Number Placeholder 3">
            <a:extLst>
              <a:ext uri="{FF2B5EF4-FFF2-40B4-BE49-F238E27FC236}">
                <a16:creationId xmlns:a16="http://schemas.microsoft.com/office/drawing/2014/main" id="{1FD1722B-E3DF-49C0-3D6D-FB6A17C81068}"/>
              </a:ext>
            </a:extLst>
          </p:cNvPr>
          <p:cNvSpPr>
            <a:spLocks noGrp="1"/>
          </p:cNvSpPr>
          <p:nvPr>
            <p:ph type="sldNum" sz="quarter" idx="5"/>
          </p:nvPr>
        </p:nvSpPr>
        <p:spPr/>
        <p:txBody>
          <a:bodyPr/>
          <a:lstStyle/>
          <a:p>
            <a:fld id="{3F250FD7-82BE-E844-9463-6145E90F47C6}" type="slidenum">
              <a:rPr lang="en-US" smtClean="0"/>
              <a:t>14</a:t>
            </a:fld>
            <a:endParaRPr lang="en-US"/>
          </a:p>
        </p:txBody>
      </p:sp>
    </p:spTree>
    <p:extLst>
      <p:ext uri="{BB962C8B-B14F-4D97-AF65-F5344CB8AC3E}">
        <p14:creationId xmlns:p14="http://schemas.microsoft.com/office/powerpoint/2010/main" val="3732477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r>
              <a:rPr lang="en-US" sz="1200" kern="1200" dirty="0">
                <a:solidFill>
                  <a:schemeClr val="tx1"/>
                </a:solidFill>
                <a:effectLst/>
                <a:latin typeface="+mn-lt"/>
                <a:ea typeface="+mn-ea"/>
                <a:cs typeface="+mn-cs"/>
              </a:rPr>
              <a:t>Ask one person to untie their shoe again for your set of instructions.</a:t>
            </a:r>
          </a:p>
          <a:p>
            <a:r>
              <a:rPr lang="en-US" sz="1200" kern="1200" dirty="0">
                <a:solidFill>
                  <a:schemeClr val="tx1"/>
                </a:solidFill>
                <a:effectLst/>
                <a:latin typeface="+mn-lt"/>
                <a:ea typeface="+mn-ea"/>
                <a:cs typeface="+mn-cs"/>
              </a:rPr>
              <a:t>Give them these instructions: “Please tie your shoe.”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Time them and report the time. Point out that most of the people they will be working with are experts in what they do. Unless there’s something that needs to be changed, they can just ask the experts to do it! And if there *is* something that needs to be changed, those experts are often in the best position to help design the change. It’s easy to get caught up in figuring things out from the back room, but experts don’t usually require–or benefit from–micromanaging.</a:t>
            </a:r>
          </a:p>
          <a:p>
            <a:endParaRPr lang="en-US" dirty="0"/>
          </a:p>
          <a:p>
            <a:r>
              <a:rPr lang="en-US" dirty="0"/>
              <a:t>Also describe how this is a great example of problem framing, which is the process of re-designing the formulation of the problem, itself, to make it easier to solve and/or to make the solution more useful, acceptable, etc.. In this case, they probably framed the problem as one of developing detailed step-by-step instructions for tying a shoe, rather than framing it as “having a tied shoe,” which allows for the much simpler solution of simply asking someone to tie their shoe. In other contexts, they might also consider asking if having a tied shoe is really the most useful problem frame. For instance, if the problem were framed as “tripping because of untied shoelaces,” that would open up a new solution space: Well-fitting shoes that do not require laces. Problem framing is, it has been argued, the core insight of design thinking (Dorst, 2011). The iterative design approach of PDSA allows us to learn not only about our proposed solutions, but also about the systems we’re trying to change. In each PDSA cycle we should be thinking about both: Definitely ask yourself, “Is this the right solution? (And can it become a better solution?)” but ALSO ask yourself, “Is this the right problem? (And can it be a better problem?). </a:t>
            </a:r>
          </a:p>
          <a:p>
            <a:endParaRPr lang="en-US" dirty="0"/>
          </a:p>
          <a:p>
            <a:r>
              <a:rPr lang="en-US" sz="1200" b="0" i="0" kern="1200" dirty="0">
                <a:solidFill>
                  <a:schemeClr val="tx1"/>
                </a:solidFill>
                <a:effectLst/>
                <a:latin typeface="+mn-lt"/>
                <a:ea typeface="+mn-ea"/>
                <a:cs typeface="+mn-cs"/>
              </a:rPr>
              <a:t>Dorst K. The core of ‘design thinking’ and its application. Design studies. 2011 Nov 1;32(6):521-32.</a:t>
            </a:r>
            <a:endParaRPr lang="en-US" dirty="0"/>
          </a:p>
        </p:txBody>
      </p:sp>
      <p:sp>
        <p:nvSpPr>
          <p:cNvPr id="4" name="Slide Number Placeholder 3"/>
          <p:cNvSpPr>
            <a:spLocks noGrp="1"/>
          </p:cNvSpPr>
          <p:nvPr>
            <p:ph type="sldNum" sz="quarter" idx="5"/>
          </p:nvPr>
        </p:nvSpPr>
        <p:spPr/>
        <p:txBody>
          <a:bodyPr/>
          <a:lstStyle/>
          <a:p>
            <a:fld id="{3F250FD7-82BE-E844-9463-6145E90F47C6}" type="slidenum">
              <a:rPr lang="en-US" smtClean="0"/>
              <a:t>15</a:t>
            </a:fld>
            <a:endParaRPr lang="en-US"/>
          </a:p>
        </p:txBody>
      </p:sp>
    </p:spTree>
    <p:extLst>
      <p:ext uri="{BB962C8B-B14F-4D97-AF65-F5344CB8AC3E}">
        <p14:creationId xmlns:p14="http://schemas.microsoft.com/office/powerpoint/2010/main" val="238106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a:t>
            </a:r>
            <a:r>
              <a:rPr lang="en-US" sz="1200" b="0" i="0" u="none" strike="noStrike" kern="1200" dirty="0">
                <a:solidFill>
                  <a:schemeClr val="tx1"/>
                </a:solidFill>
                <a:effectLst/>
                <a:latin typeface="+mn-lt"/>
                <a:ea typeface="+mn-ea"/>
                <a:cs typeface="+mn-cs"/>
                <a:hlinkClick r:id="rId3"/>
              </a:rPr>
              <a:t>Jonathan Borba</a:t>
            </a:r>
          </a:p>
          <a:p>
            <a:r>
              <a:rPr lang="en-US" dirty="0"/>
              <a:t>Used by permission: https://</a:t>
            </a:r>
            <a:r>
              <a:rPr lang="en-US" dirty="0" err="1"/>
              <a:t>www.pexels.com</a:t>
            </a:r>
            <a:r>
              <a:rPr lang="en-US" dirty="0"/>
              <a:t>/photo/a-person-tying-the-lace-of-a-brown-leather-shoe-12031206/</a:t>
            </a:r>
          </a:p>
        </p:txBody>
      </p:sp>
      <p:sp>
        <p:nvSpPr>
          <p:cNvPr id="4" name="Slide Number Placeholder 3"/>
          <p:cNvSpPr>
            <a:spLocks noGrp="1"/>
          </p:cNvSpPr>
          <p:nvPr>
            <p:ph type="sldNum" sz="quarter" idx="5"/>
          </p:nvPr>
        </p:nvSpPr>
        <p:spPr/>
        <p:txBody>
          <a:bodyPr/>
          <a:lstStyle/>
          <a:p>
            <a:fld id="{3F250FD7-82BE-E844-9463-6145E90F47C6}" type="slidenum">
              <a:rPr lang="en-US" smtClean="0"/>
              <a:t>3</a:t>
            </a:fld>
            <a:endParaRPr lang="en-US"/>
          </a:p>
        </p:txBody>
      </p:sp>
    </p:spTree>
    <p:extLst>
      <p:ext uri="{BB962C8B-B14F-4D97-AF65-F5344CB8AC3E}">
        <p14:creationId xmlns:p14="http://schemas.microsoft.com/office/powerpoint/2010/main" val="401247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250FD7-82BE-E844-9463-6145E90F47C6}" type="slidenum">
              <a:rPr lang="en-US" smtClean="0"/>
              <a:t>4</a:t>
            </a:fld>
            <a:endParaRPr lang="en-US"/>
          </a:p>
        </p:txBody>
      </p:sp>
    </p:spTree>
    <p:extLst>
      <p:ext uri="{BB962C8B-B14F-4D97-AF65-F5344CB8AC3E}">
        <p14:creationId xmlns:p14="http://schemas.microsoft.com/office/powerpoint/2010/main" val="224488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A7D49-E4A0-5BCB-19DD-088882C5E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584A4-8915-FC23-5B26-D9019C349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EB9DB-4D5D-4C68-C73D-79128A547277}"/>
              </a:ext>
            </a:extLst>
          </p:cNvPr>
          <p:cNvSpPr>
            <a:spLocks noGrp="1"/>
          </p:cNvSpPr>
          <p:nvPr>
            <p:ph type="body" idx="1"/>
          </p:nvPr>
        </p:nvSpPr>
        <p:spPr/>
        <p:txBody>
          <a:bodyPr/>
          <a:lstStyle/>
          <a:p>
            <a:r>
              <a:rPr lang="en-US" dirty="0"/>
              <a:t>Photo credit: </a:t>
            </a:r>
            <a:r>
              <a:rPr lang="en-US" sz="1200" b="1" i="0" u="none" strike="noStrike" kern="1200" dirty="0" err="1">
                <a:solidFill>
                  <a:schemeClr val="tx1"/>
                </a:solidFill>
                <a:effectLst/>
                <a:latin typeface="+mn-lt"/>
                <a:ea typeface="+mn-ea"/>
                <a:cs typeface="+mn-cs"/>
              </a:rPr>
              <a:t>Castorly</a:t>
            </a:r>
            <a:r>
              <a:rPr lang="en-US" sz="1200" b="1" i="0" u="none" strike="noStrike" kern="1200" dirty="0">
                <a:solidFill>
                  <a:schemeClr val="tx1"/>
                </a:solidFill>
                <a:effectLst/>
                <a:latin typeface="+mn-lt"/>
                <a:ea typeface="+mn-ea"/>
                <a:cs typeface="+mn-cs"/>
              </a:rPr>
              <a:t> Stock</a:t>
            </a:r>
            <a:endParaRPr lang="en-US" dirty="0"/>
          </a:p>
          <a:p>
            <a:r>
              <a:rPr lang="en-US" dirty="0"/>
              <a:t>Used by permission: https://</a:t>
            </a:r>
            <a:r>
              <a:rPr lang="en-US" dirty="0" err="1"/>
              <a:t>www.pexels.com</a:t>
            </a:r>
            <a:r>
              <a:rPr lang="en-US" dirty="0"/>
              <a:t>/photo/person-holding-silver-iphone-6-4114789/</a:t>
            </a:r>
          </a:p>
          <a:p>
            <a:endParaRPr lang="en-US" dirty="0"/>
          </a:p>
        </p:txBody>
      </p:sp>
      <p:sp>
        <p:nvSpPr>
          <p:cNvPr id="4" name="Slide Number Placeholder 3">
            <a:extLst>
              <a:ext uri="{FF2B5EF4-FFF2-40B4-BE49-F238E27FC236}">
                <a16:creationId xmlns:a16="http://schemas.microsoft.com/office/drawing/2014/main" id="{3EC652FE-A197-7E4D-5062-FB37AC2CEA99}"/>
              </a:ext>
            </a:extLst>
          </p:cNvPr>
          <p:cNvSpPr>
            <a:spLocks noGrp="1"/>
          </p:cNvSpPr>
          <p:nvPr>
            <p:ph type="sldNum" sz="quarter" idx="5"/>
          </p:nvPr>
        </p:nvSpPr>
        <p:spPr/>
        <p:txBody>
          <a:bodyPr/>
          <a:lstStyle/>
          <a:p>
            <a:fld id="{3F250FD7-82BE-E844-9463-6145E90F47C6}" type="slidenum">
              <a:rPr lang="en-US" smtClean="0"/>
              <a:t>5</a:t>
            </a:fld>
            <a:endParaRPr lang="en-US"/>
          </a:p>
        </p:txBody>
      </p:sp>
    </p:spTree>
    <p:extLst>
      <p:ext uri="{BB962C8B-B14F-4D97-AF65-F5344CB8AC3E}">
        <p14:creationId xmlns:p14="http://schemas.microsoft.com/office/powerpoint/2010/main" val="78346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of the </a:t>
            </a:r>
            <a:r>
              <a:rPr lang="en-US" sz="1200" b="0" i="0" u="none" strike="noStrike" kern="1200" dirty="0" err="1">
                <a:solidFill>
                  <a:schemeClr val="tx1"/>
                </a:solidFill>
                <a:effectLst/>
                <a:latin typeface="+mn-lt"/>
                <a:ea typeface="+mn-ea"/>
                <a:cs typeface="+mn-cs"/>
              </a:rPr>
              <a:t>Chronophage</a:t>
            </a:r>
            <a:r>
              <a:rPr lang="en-US" sz="1200" b="0" i="0" u="none" strike="noStrike" kern="1200" dirty="0">
                <a:solidFill>
                  <a:schemeClr val="tx1"/>
                </a:solidFill>
                <a:effectLst/>
                <a:latin typeface="+mn-lt"/>
                <a:ea typeface="+mn-ea"/>
                <a:cs typeface="+mn-cs"/>
              </a:rPr>
              <a:t> in Cambridge, England</a:t>
            </a:r>
          </a:p>
          <a:p>
            <a:r>
              <a:rPr lang="en-US" dirty="0"/>
              <a:t>Photo credit: </a:t>
            </a:r>
            <a:r>
              <a:rPr lang="en-US" sz="1200" b="1" i="0" u="none" strike="noStrike" kern="1200" dirty="0">
                <a:solidFill>
                  <a:schemeClr val="tx1"/>
                </a:solidFill>
                <a:effectLst/>
                <a:latin typeface="+mn-lt"/>
                <a:ea typeface="+mn-ea"/>
                <a:cs typeface="+mn-cs"/>
              </a:rPr>
              <a:t>Al Rashed</a:t>
            </a:r>
          </a:p>
          <a:p>
            <a:r>
              <a:rPr lang="en-US" sz="1200" b="0" i="0" u="none" strike="noStrike" kern="1200" dirty="0">
                <a:solidFill>
                  <a:schemeClr val="tx1"/>
                </a:solidFill>
                <a:effectLst/>
                <a:latin typeface="+mn-lt"/>
                <a:ea typeface="+mn-ea"/>
                <a:cs typeface="+mn-cs"/>
              </a:rPr>
              <a:t>Used by permission: https://</a:t>
            </a:r>
            <a:r>
              <a:rPr lang="en-US" sz="1200" b="0" i="0" u="none" strike="noStrike" kern="1200" dirty="0" err="1">
                <a:solidFill>
                  <a:schemeClr val="tx1"/>
                </a:solidFill>
                <a:effectLst/>
                <a:latin typeface="+mn-lt"/>
                <a:ea typeface="+mn-ea"/>
                <a:cs typeface="+mn-cs"/>
              </a:rPr>
              <a:t>www.pexels.com</a:t>
            </a:r>
            <a:r>
              <a:rPr lang="en-US" sz="1200" b="0" i="0" u="none" strike="noStrike" kern="1200" dirty="0">
                <a:solidFill>
                  <a:schemeClr val="tx1"/>
                </a:solidFill>
                <a:effectLst/>
                <a:latin typeface="+mn-lt"/>
                <a:ea typeface="+mn-ea"/>
                <a:cs typeface="+mn-cs"/>
              </a:rPr>
              <a:t>/photo/corpus-clock-a-unique-and-fascinating-timepiece-with-the-iconic-chronophage-sculpture-27940317/</a:t>
            </a:r>
            <a:endParaRPr lang="en-US" b="0" dirty="0"/>
          </a:p>
        </p:txBody>
      </p:sp>
      <p:sp>
        <p:nvSpPr>
          <p:cNvPr id="4" name="Slide Number Placeholder 3"/>
          <p:cNvSpPr>
            <a:spLocks noGrp="1"/>
          </p:cNvSpPr>
          <p:nvPr>
            <p:ph type="sldNum" sz="quarter" idx="5"/>
          </p:nvPr>
        </p:nvSpPr>
        <p:spPr/>
        <p:txBody>
          <a:bodyPr/>
          <a:lstStyle/>
          <a:p>
            <a:fld id="{3F250FD7-82BE-E844-9463-6145E90F47C6}" type="slidenum">
              <a:rPr lang="en-US" smtClean="0"/>
              <a:t>6</a:t>
            </a:fld>
            <a:endParaRPr lang="en-US"/>
          </a:p>
        </p:txBody>
      </p:sp>
    </p:spTree>
    <p:extLst>
      <p:ext uri="{BB962C8B-B14F-4D97-AF65-F5344CB8AC3E}">
        <p14:creationId xmlns:p14="http://schemas.microsoft.com/office/powerpoint/2010/main" val="285638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dirty="0" err="1"/>
              <a:t>Pixabay</a:t>
            </a:r>
            <a:endParaRPr lang="en-US" dirty="0"/>
          </a:p>
          <a:p>
            <a:r>
              <a:rPr lang="en-US" dirty="0"/>
              <a:t>Used by permission: https://</a:t>
            </a:r>
            <a:r>
              <a:rPr lang="en-US" dirty="0" err="1"/>
              <a:t>www.pexels.com</a:t>
            </a:r>
            <a:r>
              <a:rPr lang="en-US" dirty="0"/>
              <a:t>/photo/black-white-long-coated-dog-dashing-trough-body-of-water-37860/</a:t>
            </a:r>
          </a:p>
        </p:txBody>
      </p:sp>
      <p:sp>
        <p:nvSpPr>
          <p:cNvPr id="4" name="Slide Number Placeholder 3"/>
          <p:cNvSpPr>
            <a:spLocks noGrp="1"/>
          </p:cNvSpPr>
          <p:nvPr>
            <p:ph type="sldNum" sz="quarter" idx="5"/>
          </p:nvPr>
        </p:nvSpPr>
        <p:spPr/>
        <p:txBody>
          <a:bodyPr/>
          <a:lstStyle/>
          <a:p>
            <a:fld id="{3F250FD7-82BE-E844-9463-6145E90F47C6}" type="slidenum">
              <a:rPr lang="en-US" smtClean="0"/>
              <a:t>7</a:t>
            </a:fld>
            <a:endParaRPr lang="en-US"/>
          </a:p>
        </p:txBody>
      </p:sp>
    </p:spTree>
    <p:extLst>
      <p:ext uri="{BB962C8B-B14F-4D97-AF65-F5344CB8AC3E}">
        <p14:creationId xmlns:p14="http://schemas.microsoft.com/office/powerpoint/2010/main" val="186748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Photo: The Thinker</a:t>
            </a:r>
          </a:p>
          <a:p>
            <a:r>
              <a:rPr lang="en-US" dirty="0"/>
              <a:t>Photo credit: </a:t>
            </a:r>
            <a:r>
              <a:rPr lang="en-US" sz="1200" b="0" i="0" u="none" strike="noStrike" kern="1200" dirty="0">
                <a:solidFill>
                  <a:schemeClr val="tx1"/>
                </a:solidFill>
                <a:effectLst/>
                <a:latin typeface="+mn-lt"/>
                <a:ea typeface="+mn-ea"/>
                <a:cs typeface="+mn-cs"/>
              </a:rPr>
              <a:t>Charl Durand </a:t>
            </a:r>
          </a:p>
          <a:p>
            <a:r>
              <a:rPr lang="en-US" sz="1200" b="0" i="0" u="none" strike="noStrike" kern="1200" dirty="0">
                <a:solidFill>
                  <a:schemeClr val="tx1"/>
                </a:solidFill>
                <a:effectLst/>
                <a:latin typeface="+mn-lt"/>
                <a:ea typeface="+mn-ea"/>
                <a:cs typeface="+mn-cs"/>
              </a:rPr>
              <a:t>Used by permission: https://</a:t>
            </a:r>
            <a:r>
              <a:rPr lang="en-US" sz="1200" b="0" i="0" u="none" strike="noStrike" kern="1200" dirty="0" err="1">
                <a:solidFill>
                  <a:schemeClr val="tx1"/>
                </a:solidFill>
                <a:effectLst/>
                <a:latin typeface="+mn-lt"/>
                <a:ea typeface="+mn-ea"/>
                <a:cs typeface="+mn-cs"/>
              </a:rPr>
              <a:t>www.pexels.com</a:t>
            </a:r>
            <a:r>
              <a:rPr lang="en-US" sz="1200" b="0" i="0" u="none" strike="noStrike" kern="1200" dirty="0">
                <a:solidFill>
                  <a:schemeClr val="tx1"/>
                </a:solidFill>
                <a:effectLst/>
                <a:latin typeface="+mn-lt"/>
                <a:ea typeface="+mn-ea"/>
                <a:cs typeface="+mn-cs"/>
              </a:rPr>
              <a:t>/photo/a-statue-of-a-man-6486115/</a:t>
            </a:r>
            <a:endParaRPr lang="en-US" b="0" dirty="0"/>
          </a:p>
        </p:txBody>
      </p:sp>
      <p:sp>
        <p:nvSpPr>
          <p:cNvPr id="4" name="Slide Number Placeholder 3"/>
          <p:cNvSpPr>
            <a:spLocks noGrp="1"/>
          </p:cNvSpPr>
          <p:nvPr>
            <p:ph type="sldNum" sz="quarter" idx="5"/>
          </p:nvPr>
        </p:nvSpPr>
        <p:spPr/>
        <p:txBody>
          <a:bodyPr/>
          <a:lstStyle/>
          <a:p>
            <a:fld id="{3F250FD7-82BE-E844-9463-6145E90F47C6}" type="slidenum">
              <a:rPr lang="en-US" smtClean="0"/>
              <a:t>8</a:t>
            </a:fld>
            <a:endParaRPr lang="en-US"/>
          </a:p>
        </p:txBody>
      </p:sp>
    </p:spTree>
    <p:extLst>
      <p:ext uri="{BB962C8B-B14F-4D97-AF65-F5344CB8AC3E}">
        <p14:creationId xmlns:p14="http://schemas.microsoft.com/office/powerpoint/2010/main" val="33766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Photo credit: </a:t>
            </a:r>
            <a:r>
              <a:rPr lang="en-US" sz="1200" b="1" i="0" u="none" strike="noStrike" kern="1200" dirty="0">
                <a:solidFill>
                  <a:schemeClr val="tx1"/>
                </a:solidFill>
                <a:effectLst/>
                <a:latin typeface="+mn-lt"/>
                <a:ea typeface="+mn-ea"/>
                <a:cs typeface="+mn-cs"/>
              </a:rPr>
              <a:t>Hasan </a:t>
            </a:r>
            <a:r>
              <a:rPr lang="en-US" sz="1200" b="1" i="0" u="none" strike="noStrike" kern="1200" dirty="0" err="1">
                <a:solidFill>
                  <a:schemeClr val="tx1"/>
                </a:solidFill>
                <a:effectLst/>
                <a:latin typeface="+mn-lt"/>
                <a:ea typeface="+mn-ea"/>
                <a:cs typeface="+mn-cs"/>
              </a:rPr>
              <a:t>Albari</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Used by permission: https://</a:t>
            </a:r>
            <a:r>
              <a:rPr lang="en-US" sz="1200" b="0" i="0" u="none" strike="noStrike" kern="1200" dirty="0" err="1">
                <a:solidFill>
                  <a:schemeClr val="tx1"/>
                </a:solidFill>
                <a:effectLst/>
                <a:latin typeface="+mn-lt"/>
                <a:ea typeface="+mn-ea"/>
                <a:cs typeface="+mn-cs"/>
              </a:rPr>
              <a:t>www.pexels.com</a:t>
            </a:r>
            <a:r>
              <a:rPr lang="en-US" sz="1200" b="0" i="0" u="none" strike="noStrike" kern="1200" dirty="0">
                <a:solidFill>
                  <a:schemeClr val="tx1"/>
                </a:solidFill>
                <a:effectLst/>
                <a:latin typeface="+mn-lt"/>
                <a:ea typeface="+mn-ea"/>
                <a:cs typeface="+mn-cs"/>
              </a:rPr>
              <a:t>/photo/close-up-photo-of-dart-pins-on-dartboard-1424745/</a:t>
            </a:r>
            <a:endParaRPr lang="en-US" b="0" dirty="0"/>
          </a:p>
        </p:txBody>
      </p:sp>
      <p:sp>
        <p:nvSpPr>
          <p:cNvPr id="4" name="Slide Number Placeholder 3"/>
          <p:cNvSpPr>
            <a:spLocks noGrp="1"/>
          </p:cNvSpPr>
          <p:nvPr>
            <p:ph type="sldNum" sz="quarter" idx="5"/>
          </p:nvPr>
        </p:nvSpPr>
        <p:spPr/>
        <p:txBody>
          <a:bodyPr/>
          <a:lstStyle/>
          <a:p>
            <a:fld id="{3F250FD7-82BE-E844-9463-6145E90F47C6}" type="slidenum">
              <a:rPr lang="en-US" smtClean="0"/>
              <a:t>9</a:t>
            </a:fld>
            <a:endParaRPr lang="en-US"/>
          </a:p>
        </p:txBody>
      </p:sp>
    </p:spTree>
    <p:extLst>
      <p:ext uri="{BB962C8B-B14F-4D97-AF65-F5344CB8AC3E}">
        <p14:creationId xmlns:p14="http://schemas.microsoft.com/office/powerpoint/2010/main" val="281061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sz="1200" b="1" i="0" u="none" strike="noStrike" kern="1200" dirty="0" err="1">
                <a:solidFill>
                  <a:schemeClr val="tx1"/>
                </a:solidFill>
                <a:effectLst/>
                <a:latin typeface="+mn-lt"/>
                <a:ea typeface="+mn-ea"/>
                <a:cs typeface="+mn-cs"/>
              </a:rPr>
              <a:t>Dayvison</a:t>
            </a:r>
            <a:r>
              <a:rPr lang="en-US" sz="1200" b="1" i="0" u="none" strike="noStrike" kern="1200" dirty="0">
                <a:solidFill>
                  <a:schemeClr val="tx1"/>
                </a:solidFill>
                <a:effectLst/>
                <a:latin typeface="+mn-lt"/>
                <a:ea typeface="+mn-ea"/>
                <a:cs typeface="+mn-cs"/>
              </a:rPr>
              <a:t> Tadeu</a:t>
            </a:r>
          </a:p>
          <a:p>
            <a:r>
              <a:rPr lang="en-US" sz="1200" b="0" i="0" u="none" strike="noStrike" kern="1200" dirty="0">
                <a:solidFill>
                  <a:schemeClr val="tx1"/>
                </a:solidFill>
                <a:effectLst/>
                <a:latin typeface="+mn-lt"/>
                <a:ea typeface="+mn-ea"/>
                <a:cs typeface="+mn-cs"/>
              </a:rPr>
              <a:t>Used by permission: https://</a:t>
            </a:r>
            <a:r>
              <a:rPr lang="en-US" sz="1200" b="0" i="0" u="none" strike="noStrike" kern="1200" dirty="0" err="1">
                <a:solidFill>
                  <a:schemeClr val="tx1"/>
                </a:solidFill>
                <a:effectLst/>
                <a:latin typeface="+mn-lt"/>
                <a:ea typeface="+mn-ea"/>
                <a:cs typeface="+mn-cs"/>
              </a:rPr>
              <a:t>www.pexels.com</a:t>
            </a:r>
            <a:r>
              <a:rPr lang="en-US" sz="1200" b="0" i="0" u="none" strike="noStrike" kern="1200" dirty="0">
                <a:solidFill>
                  <a:schemeClr val="tx1"/>
                </a:solidFill>
                <a:effectLst/>
                <a:latin typeface="+mn-lt"/>
                <a:ea typeface="+mn-ea"/>
                <a:cs typeface="+mn-cs"/>
              </a:rPr>
              <a:t>/photo/close-up-photo-of-person-holding-shoe-4053778/</a:t>
            </a:r>
            <a:endParaRPr lang="en-US" b="0" dirty="0"/>
          </a:p>
          <a:p>
            <a:endParaRPr lang="en-US" dirty="0"/>
          </a:p>
        </p:txBody>
      </p:sp>
      <p:sp>
        <p:nvSpPr>
          <p:cNvPr id="4" name="Slide Number Placeholder 3"/>
          <p:cNvSpPr>
            <a:spLocks noGrp="1"/>
          </p:cNvSpPr>
          <p:nvPr>
            <p:ph type="sldNum" sz="quarter" idx="5"/>
          </p:nvPr>
        </p:nvSpPr>
        <p:spPr/>
        <p:txBody>
          <a:bodyPr/>
          <a:lstStyle/>
          <a:p>
            <a:fld id="{3F250FD7-82BE-E844-9463-6145E90F47C6}" type="slidenum">
              <a:rPr lang="en-US" smtClean="0"/>
              <a:t>10</a:t>
            </a:fld>
            <a:endParaRPr lang="en-US"/>
          </a:p>
        </p:txBody>
      </p:sp>
    </p:spTree>
    <p:extLst>
      <p:ext uri="{BB962C8B-B14F-4D97-AF65-F5344CB8AC3E}">
        <p14:creationId xmlns:p14="http://schemas.microsoft.com/office/powerpoint/2010/main" val="225272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Alan J. Card, PhD, MPH, DFASHRM</a:t>
            </a:r>
          </a:p>
        </p:txBody>
      </p:sp>
    </p:spTree>
    <p:extLst>
      <p:ext uri="{BB962C8B-B14F-4D97-AF65-F5344CB8AC3E}">
        <p14:creationId xmlns:p14="http://schemas.microsoft.com/office/powerpoint/2010/main" val="21037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10/1/25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7535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10/1/25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5450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Alan J. Card, PhD, MPH, DFASHRM</a:t>
            </a:r>
          </a:p>
        </p:txBody>
      </p:sp>
    </p:spTree>
    <p:extLst>
      <p:ext uri="{BB962C8B-B14F-4D97-AF65-F5344CB8AC3E}">
        <p14:creationId xmlns:p14="http://schemas.microsoft.com/office/powerpoint/2010/main" val="396561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Alan J. Card, PhD, MPH, DFASHRM</a:t>
            </a:r>
          </a:p>
          <a:p>
            <a:endParaRPr lang="en-US" dirty="0"/>
          </a:p>
        </p:txBody>
      </p:sp>
    </p:spTree>
    <p:extLst>
      <p:ext uri="{BB962C8B-B14F-4D97-AF65-F5344CB8AC3E}">
        <p14:creationId xmlns:p14="http://schemas.microsoft.com/office/powerpoint/2010/main" val="382796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Alan J. Card, PhD, MPH, DFASHRM</a:t>
            </a:r>
          </a:p>
          <a:p>
            <a:endParaRPr lang="en-US" dirty="0"/>
          </a:p>
        </p:txBody>
      </p:sp>
    </p:spTree>
    <p:extLst>
      <p:ext uri="{BB962C8B-B14F-4D97-AF65-F5344CB8AC3E}">
        <p14:creationId xmlns:p14="http://schemas.microsoft.com/office/powerpoint/2010/main" val="29692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Alan J. Card, PhD, MPH, DFASHRM</a:t>
            </a:r>
          </a:p>
          <a:p>
            <a:endParaRPr lang="en-US" dirty="0"/>
          </a:p>
        </p:txBody>
      </p:sp>
    </p:spTree>
    <p:extLst>
      <p:ext uri="{BB962C8B-B14F-4D97-AF65-F5344CB8AC3E}">
        <p14:creationId xmlns:p14="http://schemas.microsoft.com/office/powerpoint/2010/main" val="200955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Alan J. Card, PhD, MPH, DFASHRM</a:t>
            </a:r>
          </a:p>
          <a:p>
            <a:endParaRPr lang="en-US" dirty="0"/>
          </a:p>
        </p:txBody>
      </p:sp>
    </p:spTree>
    <p:extLst>
      <p:ext uri="{BB962C8B-B14F-4D97-AF65-F5344CB8AC3E}">
        <p14:creationId xmlns:p14="http://schemas.microsoft.com/office/powerpoint/2010/main" val="311970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Alan J. Card, PhD, MPH, DFASHRM</a:t>
            </a:r>
          </a:p>
          <a:p>
            <a:endParaRPr lang="en-US" dirty="0"/>
          </a:p>
        </p:txBody>
      </p:sp>
    </p:spTree>
    <p:extLst>
      <p:ext uri="{BB962C8B-B14F-4D97-AF65-F5344CB8AC3E}">
        <p14:creationId xmlns:p14="http://schemas.microsoft.com/office/powerpoint/2010/main" val="98056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10/1/25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3088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10/1/25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5221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10/1/25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713077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D35BF-416C-2F43-0151-F78A1BA1C61B}"/>
              </a:ext>
            </a:extLst>
          </p:cNvPr>
          <p:cNvSpPr>
            <a:spLocks noGrp="1"/>
          </p:cNvSpPr>
          <p:nvPr>
            <p:ph type="ctrTitle"/>
          </p:nvPr>
        </p:nvSpPr>
        <p:spPr>
          <a:xfrm>
            <a:off x="7843394" y="1585762"/>
            <a:ext cx="3788767" cy="2811737"/>
          </a:xfrm>
        </p:spPr>
        <p:txBody>
          <a:bodyPr>
            <a:normAutofit/>
          </a:bodyPr>
          <a:lstStyle/>
          <a:p>
            <a:pPr algn="l"/>
            <a:r>
              <a:rPr lang="en-US" sz="4400" dirty="0"/>
              <a:t>PDSA exercise</a:t>
            </a:r>
          </a:p>
        </p:txBody>
      </p:sp>
      <p:sp>
        <p:nvSpPr>
          <p:cNvPr id="3" name="Subtitle 2">
            <a:extLst>
              <a:ext uri="{FF2B5EF4-FFF2-40B4-BE49-F238E27FC236}">
                <a16:creationId xmlns:a16="http://schemas.microsoft.com/office/drawing/2014/main" id="{0BAB81B4-7C34-F1B3-363B-FEDC843E57B1}"/>
              </a:ext>
            </a:extLst>
          </p:cNvPr>
          <p:cNvSpPr>
            <a:spLocks noGrp="1"/>
          </p:cNvSpPr>
          <p:nvPr>
            <p:ph type="subTitle" idx="1"/>
          </p:nvPr>
        </p:nvSpPr>
        <p:spPr>
          <a:xfrm>
            <a:off x="7843395" y="4524046"/>
            <a:ext cx="3614857" cy="1319951"/>
          </a:xfrm>
        </p:spPr>
        <p:txBody>
          <a:bodyPr>
            <a:normAutofit/>
          </a:bodyPr>
          <a:lstStyle/>
          <a:p>
            <a:pPr algn="l"/>
            <a:r>
              <a:rPr lang="en-US" b="1" dirty="0"/>
              <a:t>Developed by:</a:t>
            </a:r>
          </a:p>
          <a:p>
            <a:pPr algn="l"/>
            <a:r>
              <a:rPr lang="en-US" b="1" dirty="0"/>
              <a:t>Alan J. Card</a:t>
            </a:r>
            <a:r>
              <a:rPr lang="en-US" sz="1600" b="1" dirty="0"/>
              <a:t>, PhD, MPH, DFASHRM, CPHQ, CPHRM</a:t>
            </a:r>
          </a:p>
          <a:p>
            <a:pPr algn="l"/>
            <a:endParaRPr lang="en-US" dirty="0"/>
          </a:p>
        </p:txBody>
      </p:sp>
      <p:sp>
        <p:nvSpPr>
          <p:cNvPr id="5" name="Rectangle 4">
            <a:extLst>
              <a:ext uri="{FF2B5EF4-FFF2-40B4-BE49-F238E27FC236}">
                <a16:creationId xmlns:a16="http://schemas.microsoft.com/office/drawing/2014/main" id="{B4F20BA4-49B9-643C-FE5E-98320F067414}"/>
              </a:ext>
            </a:extLst>
          </p:cNvPr>
          <p:cNvSpPr/>
          <p:nvPr/>
        </p:nvSpPr>
        <p:spPr>
          <a:xfrm>
            <a:off x="0" y="0"/>
            <a:ext cx="7339914" cy="68580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E5DC2B01-573A-0ACA-796B-2A82E6B61265}"/>
              </a:ext>
            </a:extLst>
          </p:cNvPr>
          <p:cNvGraphicFramePr/>
          <p:nvPr>
            <p:extLst>
              <p:ext uri="{D42A27DB-BD31-4B8C-83A1-F6EECF244321}">
                <p14:modId xmlns:p14="http://schemas.microsoft.com/office/powerpoint/2010/main" val="1501033369"/>
              </p:ext>
            </p:extLst>
          </p:nvPr>
        </p:nvGraphicFramePr>
        <p:xfrm>
          <a:off x="-366874"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D7D8ABF-A535-2738-8A48-ECEBC21862A1}"/>
              </a:ext>
            </a:extLst>
          </p:cNvPr>
          <p:cNvSpPr txBox="1"/>
          <p:nvPr/>
        </p:nvSpPr>
        <p:spPr>
          <a:xfrm>
            <a:off x="8428932" y="5996226"/>
            <a:ext cx="3763068" cy="861774"/>
          </a:xfrm>
          <a:prstGeom prst="rect">
            <a:avLst/>
          </a:prstGeom>
          <a:noFill/>
        </p:spPr>
        <p:txBody>
          <a:bodyPr wrap="square" rtlCol="0">
            <a:spAutoFit/>
          </a:bodyPr>
          <a:lstStyle/>
          <a:p>
            <a:r>
              <a:rPr lang="en-US" sz="1600" dirty="0"/>
              <a:t>Free to use under a Creative Commons BY SA license </a:t>
            </a:r>
            <a:r>
              <a:rPr lang="en-US" sz="1600" b="1" dirty="0">
                <a:hlinkClick r:id="rId8"/>
              </a:rPr>
              <a:t>CC BY-SA</a:t>
            </a:r>
            <a:endParaRPr lang="en-US" sz="1600" b="1" dirty="0"/>
          </a:p>
          <a:p>
            <a:endParaRPr lang="en-US" dirty="0"/>
          </a:p>
        </p:txBody>
      </p:sp>
      <p:pic>
        <p:nvPicPr>
          <p:cNvPr id="1026" name="Picture 2">
            <a:extLst>
              <a:ext uri="{FF2B5EF4-FFF2-40B4-BE49-F238E27FC236}">
                <a16:creationId xmlns:a16="http://schemas.microsoft.com/office/drawing/2014/main" id="{0879AAA5-B2DA-BD97-DD23-218C7DE238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1247" y="6185549"/>
            <a:ext cx="947685" cy="33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494B7-3DC4-97B1-F1A7-E05B3DC1FB62}"/>
              </a:ext>
            </a:extLst>
          </p:cNvPr>
          <p:cNvSpPr>
            <a:spLocks noGrp="1"/>
          </p:cNvSpPr>
          <p:nvPr>
            <p:ph type="title"/>
          </p:nvPr>
        </p:nvSpPr>
        <p:spPr>
          <a:xfrm>
            <a:off x="563220" y="1901951"/>
            <a:ext cx="4361686" cy="1527048"/>
          </a:xfrm>
        </p:spPr>
        <p:txBody>
          <a:bodyPr anchor="b">
            <a:normAutofit/>
          </a:bodyPr>
          <a:lstStyle/>
          <a:p>
            <a:r>
              <a:rPr lang="en-US" dirty="0"/>
              <a:t>Try again!</a:t>
            </a:r>
          </a:p>
        </p:txBody>
      </p:sp>
      <p:pic>
        <p:nvPicPr>
          <p:cNvPr id="5" name="Content Placeholder 4" descr="A person tying a shoelace&#10;&#10;AI-generated content may be incorrect.">
            <a:extLst>
              <a:ext uri="{FF2B5EF4-FFF2-40B4-BE49-F238E27FC236}">
                <a16:creationId xmlns:a16="http://schemas.microsoft.com/office/drawing/2014/main" id="{3D76DEE4-09D2-F512-0AC1-0097A5ADDC39}"/>
              </a:ext>
            </a:extLst>
          </p:cNvPr>
          <p:cNvPicPr>
            <a:picLocks noChangeAspect="1"/>
          </p:cNvPicPr>
          <p:nvPr/>
        </p:nvPicPr>
        <p:blipFill>
          <a:blip r:embed="rId3"/>
          <a:srcRect l="21994" t="19460" r="23683" b="-2"/>
          <a:stretch>
            <a:fillRect/>
          </a:stretch>
        </p:blipFill>
        <p:spPr>
          <a:xfrm>
            <a:off x="5251622" y="-10668"/>
            <a:ext cx="6940377" cy="6868668"/>
          </a:xfrm>
          <a:prstGeom prst="rect">
            <a:avLst/>
          </a:prstGeom>
        </p:spPr>
      </p:pic>
    </p:spTree>
    <p:extLst>
      <p:ext uri="{BB962C8B-B14F-4D97-AF65-F5344CB8AC3E}">
        <p14:creationId xmlns:p14="http://schemas.microsoft.com/office/powerpoint/2010/main" val="183611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93DD-767A-B067-B1DB-1CB321B6BFD5}"/>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CF7CD1A8-2FEA-8AAF-A2B5-E96BAAB27220}"/>
              </a:ext>
            </a:extLst>
          </p:cNvPr>
          <p:cNvSpPr>
            <a:spLocks noGrp="1"/>
          </p:cNvSpPr>
          <p:nvPr>
            <p:ph idx="1"/>
          </p:nvPr>
        </p:nvSpPr>
        <p:spPr/>
        <p:txBody>
          <a:bodyPr/>
          <a:lstStyle/>
          <a:p>
            <a:r>
              <a:rPr lang="en-US" b="1" dirty="0">
                <a:solidFill>
                  <a:schemeClr val="accent6">
                    <a:lumMod val="60000"/>
                    <a:lumOff val="40000"/>
                  </a:schemeClr>
                </a:solidFill>
              </a:rPr>
              <a:t>Were your results better this time? Why or why not?</a:t>
            </a:r>
          </a:p>
          <a:p>
            <a:pPr lvl="1"/>
            <a:r>
              <a:rPr lang="en-US" dirty="0"/>
              <a:t>Would they have gotten better with a third round?</a:t>
            </a:r>
          </a:p>
          <a:p>
            <a:pPr lvl="1"/>
            <a:r>
              <a:rPr lang="en-US" dirty="0"/>
              <a:t>If you failed to get your shoe tied on one or more rounds, would you consider that a successful PDSA cycle?</a:t>
            </a:r>
          </a:p>
          <a:p>
            <a:r>
              <a:rPr lang="en-US" b="1" dirty="0">
                <a:solidFill>
                  <a:schemeClr val="accent6">
                    <a:lumMod val="60000"/>
                    <a:lumOff val="40000"/>
                  </a:schemeClr>
                </a:solidFill>
              </a:rPr>
              <a:t>This was a very simple problem</a:t>
            </a:r>
          </a:p>
          <a:p>
            <a:pPr lvl="1"/>
            <a:r>
              <a:rPr lang="en-US" dirty="0"/>
              <a:t>Do you think PDSA cycles are more or less important for complex problems in real-world practice? Why?</a:t>
            </a:r>
          </a:p>
          <a:p>
            <a:r>
              <a:rPr lang="en-US" b="1" dirty="0">
                <a:solidFill>
                  <a:schemeClr val="accent6">
                    <a:lumMod val="60000"/>
                    <a:lumOff val="40000"/>
                  </a:schemeClr>
                </a:solidFill>
              </a:rPr>
              <a:t>Full and appropriate use of PDSA is rare–even in the </a:t>
            </a:r>
            <a:r>
              <a:rPr lang="en-US" b="1" i="1" dirty="0">
                <a:solidFill>
                  <a:schemeClr val="accent6">
                    <a:lumMod val="60000"/>
                    <a:lumOff val="40000"/>
                  </a:schemeClr>
                </a:solidFill>
              </a:rPr>
              <a:t>crème de la crème </a:t>
            </a:r>
            <a:r>
              <a:rPr lang="en-US" b="1" dirty="0">
                <a:solidFill>
                  <a:schemeClr val="accent6">
                    <a:lumMod val="60000"/>
                    <a:lumOff val="40000"/>
                  </a:schemeClr>
                </a:solidFill>
              </a:rPr>
              <a:t>of </a:t>
            </a:r>
            <a:r>
              <a:rPr lang="en-US" b="1" u="sng" dirty="0">
                <a:solidFill>
                  <a:schemeClr val="accent6">
                    <a:lumMod val="60000"/>
                    <a:lumOff val="40000"/>
                  </a:schemeClr>
                </a:solidFill>
              </a:rPr>
              <a:t>published</a:t>
            </a:r>
            <a:r>
              <a:rPr lang="en-US" b="1" dirty="0">
                <a:solidFill>
                  <a:schemeClr val="accent6">
                    <a:lumMod val="60000"/>
                    <a:lumOff val="40000"/>
                  </a:schemeClr>
                </a:solidFill>
              </a:rPr>
              <a:t> examples (Taylor, McNicholas, Nicolay, et al., 2014)</a:t>
            </a:r>
          </a:p>
          <a:p>
            <a:pPr lvl="1"/>
            <a:r>
              <a:rPr lang="en-US" dirty="0"/>
              <a:t>You can help your organization to do better at improvement by doing better at PDSA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442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60D7-ABB9-41D2-DFEE-A2B057F36A56}"/>
              </a:ext>
            </a:extLst>
          </p:cNvPr>
          <p:cNvSpPr>
            <a:spLocks noGrp="1"/>
          </p:cNvSpPr>
          <p:nvPr>
            <p:ph type="title"/>
          </p:nvPr>
        </p:nvSpPr>
        <p:spPr/>
        <p:txBody>
          <a:bodyPr/>
          <a:lstStyle/>
          <a:p>
            <a:r>
              <a:rPr lang="en-US" dirty="0"/>
              <a:t>Now for something completely</a:t>
            </a:r>
            <a:r>
              <a:rPr lang="en-US" dirty="0">
                <a:solidFill>
                  <a:schemeClr val="accent6">
                    <a:lumMod val="60000"/>
                    <a:lumOff val="40000"/>
                  </a:schemeClr>
                </a:solidFill>
              </a:rPr>
              <a:t>*</a:t>
            </a:r>
            <a:r>
              <a:rPr lang="en-US" dirty="0"/>
              <a:t> different</a:t>
            </a:r>
          </a:p>
        </p:txBody>
      </p:sp>
      <p:sp>
        <p:nvSpPr>
          <p:cNvPr id="3" name="Content Placeholder 2">
            <a:extLst>
              <a:ext uri="{FF2B5EF4-FFF2-40B4-BE49-F238E27FC236}">
                <a16:creationId xmlns:a16="http://schemas.microsoft.com/office/drawing/2014/main" id="{2F80292A-F813-23C5-06C8-EE88CDEB0A4B}"/>
              </a:ext>
            </a:extLst>
          </p:cNvPr>
          <p:cNvSpPr>
            <a:spLocks noGrp="1"/>
          </p:cNvSpPr>
          <p:nvPr>
            <p:ph idx="1"/>
          </p:nvPr>
        </p:nvSpPr>
        <p:spPr/>
        <p:txBody>
          <a:bodyPr>
            <a:normAutofit/>
          </a:bodyPr>
          <a:lstStyle/>
          <a:p>
            <a:r>
              <a:rPr lang="en-US" dirty="0"/>
              <a:t>If you are the person reading instructions for your team, go change places with the instruction-reader from another team–and bring your instructions with you.</a:t>
            </a:r>
          </a:p>
          <a:p>
            <a:r>
              <a:rPr lang="en-US" dirty="0"/>
              <a:t>Now, we’ll try the exercise one more time with each team using a set of instructions developed by another team.</a:t>
            </a:r>
          </a:p>
          <a:p>
            <a:pPr marL="0" indent="0">
              <a:buNone/>
            </a:pPr>
            <a:endParaRPr lang="en-US" dirty="0"/>
          </a:p>
          <a:p>
            <a:endParaRPr lang="en-US" dirty="0"/>
          </a:p>
          <a:p>
            <a:endParaRPr lang="en-US" dirty="0"/>
          </a:p>
          <a:p>
            <a:pPr marL="0" indent="0">
              <a:buNone/>
            </a:pPr>
            <a:endParaRPr lang="en-US" dirty="0"/>
          </a:p>
          <a:p>
            <a:pPr marL="0" indent="0">
              <a:buNone/>
            </a:pPr>
            <a:r>
              <a:rPr lang="en-US" dirty="0">
                <a:solidFill>
                  <a:schemeClr val="accent6">
                    <a:lumMod val="60000"/>
                    <a:lumOff val="40000"/>
                  </a:schemeClr>
                </a:solidFill>
              </a:rPr>
              <a:t>*Okay</a:t>
            </a:r>
            <a:r>
              <a:rPr lang="en-US" i="1" dirty="0">
                <a:solidFill>
                  <a:schemeClr val="accent6">
                    <a:lumMod val="60000"/>
                    <a:lumOff val="40000"/>
                  </a:schemeClr>
                </a:solidFill>
              </a:rPr>
              <a:t>, a little </a:t>
            </a:r>
            <a:r>
              <a:rPr lang="en-US" dirty="0">
                <a:solidFill>
                  <a:schemeClr val="accent6">
                    <a:lumMod val="60000"/>
                    <a:lumOff val="40000"/>
                  </a:schemeClr>
                </a:solidFill>
              </a:rPr>
              <a:t>different</a:t>
            </a:r>
          </a:p>
        </p:txBody>
      </p:sp>
    </p:spTree>
    <p:extLst>
      <p:ext uri="{BB962C8B-B14F-4D97-AF65-F5344CB8AC3E}">
        <p14:creationId xmlns:p14="http://schemas.microsoft.com/office/powerpoint/2010/main" val="195963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5044E-3FDE-D561-21F4-9B9AB5D3E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948AB-00BF-CE2A-D847-CEE2687F2D31}"/>
              </a:ext>
            </a:extLst>
          </p:cNvPr>
          <p:cNvSpPr>
            <a:spLocks noGrp="1"/>
          </p:cNvSpPr>
          <p:nvPr>
            <p:ph type="title"/>
          </p:nvPr>
        </p:nvSpPr>
        <p:spPr>
          <a:xfrm>
            <a:off x="563220" y="1901951"/>
            <a:ext cx="4361686" cy="1527048"/>
          </a:xfrm>
        </p:spPr>
        <p:txBody>
          <a:bodyPr anchor="b">
            <a:normAutofit/>
          </a:bodyPr>
          <a:lstStyle/>
          <a:p>
            <a:r>
              <a:rPr lang="en-US" dirty="0"/>
              <a:t>Go!</a:t>
            </a:r>
          </a:p>
        </p:txBody>
      </p:sp>
      <p:pic>
        <p:nvPicPr>
          <p:cNvPr id="5" name="Content Placeholder 4" descr="A person tying a shoelace&#10;&#10;AI-generated content may be incorrect.">
            <a:extLst>
              <a:ext uri="{FF2B5EF4-FFF2-40B4-BE49-F238E27FC236}">
                <a16:creationId xmlns:a16="http://schemas.microsoft.com/office/drawing/2014/main" id="{8D67DD9E-F2A1-F7F1-B64D-C8814022C37A}"/>
              </a:ext>
            </a:extLst>
          </p:cNvPr>
          <p:cNvPicPr>
            <a:picLocks noChangeAspect="1"/>
          </p:cNvPicPr>
          <p:nvPr/>
        </p:nvPicPr>
        <p:blipFill>
          <a:blip r:embed="rId3"/>
          <a:srcRect l="21994" t="19460" r="23683" b="-2"/>
          <a:stretch>
            <a:fillRect/>
          </a:stretch>
        </p:blipFill>
        <p:spPr>
          <a:xfrm>
            <a:off x="5251622" y="-10668"/>
            <a:ext cx="6940377" cy="6868668"/>
          </a:xfrm>
          <a:prstGeom prst="rect">
            <a:avLst/>
          </a:prstGeom>
        </p:spPr>
      </p:pic>
    </p:spTree>
    <p:extLst>
      <p:ext uri="{BB962C8B-B14F-4D97-AF65-F5344CB8AC3E}">
        <p14:creationId xmlns:p14="http://schemas.microsoft.com/office/powerpoint/2010/main" val="213562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3BE5-8B67-DAB8-1CE2-877072FA3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C1478-B009-AEA8-5F59-F8F7D2D525B5}"/>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8A84A42B-A3F4-7BFA-107D-304CDCA8B609}"/>
              </a:ext>
            </a:extLst>
          </p:cNvPr>
          <p:cNvSpPr>
            <a:spLocks noGrp="1"/>
          </p:cNvSpPr>
          <p:nvPr>
            <p:ph idx="1"/>
          </p:nvPr>
        </p:nvSpPr>
        <p:spPr/>
        <p:txBody>
          <a:bodyPr>
            <a:normAutofit/>
          </a:bodyPr>
          <a:lstStyle/>
          <a:p>
            <a:r>
              <a:rPr lang="en-US" b="1" dirty="0">
                <a:solidFill>
                  <a:schemeClr val="accent6">
                    <a:lumMod val="60000"/>
                    <a:lumOff val="40000"/>
                  </a:schemeClr>
                </a:solidFill>
              </a:rPr>
              <a:t>Were your results better or worse? Why?</a:t>
            </a:r>
          </a:p>
          <a:p>
            <a:r>
              <a:rPr lang="en-US" b="1" dirty="0">
                <a:solidFill>
                  <a:schemeClr val="accent6">
                    <a:lumMod val="60000"/>
                    <a:lumOff val="40000"/>
                  </a:schemeClr>
                </a:solidFill>
              </a:rPr>
              <a:t>Was it harder to follow instructions when you didn’t help develop them?</a:t>
            </a:r>
          </a:p>
          <a:p>
            <a:r>
              <a:rPr lang="en-US" b="1" dirty="0">
                <a:solidFill>
                  <a:schemeClr val="accent6">
                    <a:lumMod val="60000"/>
                    <a:lumOff val="40000"/>
                  </a:schemeClr>
                </a:solidFill>
              </a:rPr>
              <a:t>Did you learn something new about how to do this task by using instructions developed by another team?</a:t>
            </a:r>
          </a:p>
          <a:p>
            <a:pPr lvl="1"/>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5043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chess board&#10;&#10;AI-generated content may be incorrect.">
            <a:extLst>
              <a:ext uri="{FF2B5EF4-FFF2-40B4-BE49-F238E27FC236}">
                <a16:creationId xmlns:a16="http://schemas.microsoft.com/office/drawing/2014/main" id="{254F9FC7-C958-78EA-8715-7B452F7E8B69}"/>
              </a:ext>
            </a:extLst>
          </p:cNvPr>
          <p:cNvPicPr>
            <a:picLocks noChangeAspect="1"/>
          </p:cNvPicPr>
          <p:nvPr/>
        </p:nvPicPr>
        <p:blipFill>
          <a:blip r:embed="rId3"/>
          <a:srcRect l="1766" t="23391" r="7325"/>
          <a:stretch>
            <a:fillRect/>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35000"/>
                </a:srgb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024F0-1BE9-453D-68CE-8004A9929270}"/>
              </a:ext>
            </a:extLst>
          </p:cNvPr>
          <p:cNvSpPr>
            <a:spLocks noGrp="1"/>
          </p:cNvSpPr>
          <p:nvPr>
            <p:ph type="title"/>
          </p:nvPr>
        </p:nvSpPr>
        <p:spPr>
          <a:xfrm>
            <a:off x="624506" y="3991500"/>
            <a:ext cx="8837546" cy="1870483"/>
          </a:xfrm>
        </p:spPr>
        <p:txBody>
          <a:bodyPr vert="horz" lIns="91440" tIns="45720" rIns="91440" bIns="45720" rtlCol="0" anchor="b">
            <a:normAutofit/>
          </a:bodyPr>
          <a:lstStyle/>
          <a:p>
            <a:r>
              <a:rPr lang="en-US" sz="4200" dirty="0">
                <a:solidFill>
                  <a:srgbClr val="FFFFFF"/>
                </a:solidFill>
              </a:rPr>
              <a:t>My turn</a:t>
            </a:r>
          </a:p>
        </p:txBody>
      </p:sp>
      <p:sp>
        <p:nvSpPr>
          <p:cNvPr id="3" name="Content Placeholder 2">
            <a:extLst>
              <a:ext uri="{FF2B5EF4-FFF2-40B4-BE49-F238E27FC236}">
                <a16:creationId xmlns:a16="http://schemas.microsoft.com/office/drawing/2014/main" id="{A923715C-53AB-7A9A-E292-C3B96A9FDAC3}"/>
              </a:ext>
            </a:extLst>
          </p:cNvPr>
          <p:cNvSpPr>
            <a:spLocks noGrp="1"/>
          </p:cNvSpPr>
          <p:nvPr>
            <p:ph idx="1"/>
          </p:nvPr>
        </p:nvSpPr>
        <p:spPr>
          <a:xfrm>
            <a:off x="624506" y="5917399"/>
            <a:ext cx="8837546" cy="644789"/>
          </a:xfrm>
        </p:spPr>
        <p:txBody>
          <a:bodyPr vert="horz" lIns="91440" tIns="45720" rIns="91440" bIns="45720" rtlCol="0">
            <a:normAutofit/>
          </a:bodyPr>
          <a:lstStyle/>
          <a:p>
            <a:pPr marL="0" indent="0">
              <a:buNone/>
            </a:pPr>
            <a:r>
              <a:rPr lang="en-US" sz="2400" b="1" dirty="0">
                <a:solidFill>
                  <a:srgbClr val="FFFFFF"/>
                </a:solidFill>
              </a:rPr>
              <a:t>One more thing you can learn from this exercise</a:t>
            </a:r>
          </a:p>
        </p:txBody>
      </p:sp>
    </p:spTree>
    <p:extLst>
      <p:ext uri="{BB962C8B-B14F-4D97-AF65-F5344CB8AC3E}">
        <p14:creationId xmlns:p14="http://schemas.microsoft.com/office/powerpoint/2010/main" val="5050325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4907-1EA6-3EF4-91E9-37D0763235D8}"/>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2801A35-AD79-1EA4-2BC5-5CC647DA4D2B}"/>
              </a:ext>
            </a:extLst>
          </p:cNvPr>
          <p:cNvSpPr>
            <a:spLocks noGrp="1"/>
          </p:cNvSpPr>
          <p:nvPr>
            <p:ph idx="1"/>
          </p:nvPr>
        </p:nvSpPr>
        <p:spPr/>
        <p:txBody>
          <a:bodyPr/>
          <a:lstStyle/>
          <a:p>
            <a:r>
              <a:rPr lang="en-US" dirty="0"/>
              <a:t>Apply plan-do-study-act (PDSA) cycles to improve performance on a simple task</a:t>
            </a:r>
          </a:p>
          <a:p>
            <a:r>
              <a:rPr lang="en-US" dirty="0"/>
              <a:t>Evaluate the role of planning (and problem framing) as a determinant of success </a:t>
            </a:r>
          </a:p>
          <a:p>
            <a:r>
              <a:rPr lang="en-US" dirty="0"/>
              <a:t>Assess the limitations of intervention designers in enabling successful PDSA cycles </a:t>
            </a:r>
          </a:p>
        </p:txBody>
      </p:sp>
    </p:spTree>
    <p:extLst>
      <p:ext uri="{BB962C8B-B14F-4D97-AF65-F5344CB8AC3E}">
        <p14:creationId xmlns:p14="http://schemas.microsoft.com/office/powerpoint/2010/main" val="372686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C4632-3430-86B6-E578-DD1D6E8DD8EA}"/>
              </a:ext>
            </a:extLst>
          </p:cNvPr>
          <p:cNvSpPr>
            <a:spLocks noGrp="1"/>
          </p:cNvSpPr>
          <p:nvPr>
            <p:ph type="title"/>
          </p:nvPr>
        </p:nvSpPr>
        <p:spPr>
          <a:xfrm>
            <a:off x="612648" y="603504"/>
            <a:ext cx="4361686" cy="1527048"/>
          </a:xfrm>
        </p:spPr>
        <p:txBody>
          <a:bodyPr anchor="b">
            <a:normAutofit/>
          </a:bodyPr>
          <a:lstStyle/>
          <a:p>
            <a:r>
              <a:rPr lang="en-US" dirty="0"/>
              <a:t>Tying a shoe</a:t>
            </a:r>
          </a:p>
        </p:txBody>
      </p:sp>
      <p:sp>
        <p:nvSpPr>
          <p:cNvPr id="3" name="Content Placeholder 2">
            <a:extLst>
              <a:ext uri="{FF2B5EF4-FFF2-40B4-BE49-F238E27FC236}">
                <a16:creationId xmlns:a16="http://schemas.microsoft.com/office/drawing/2014/main" id="{BDC54E36-9FC2-B1FE-9E0D-CE4CAE1B992E}"/>
              </a:ext>
            </a:extLst>
          </p:cNvPr>
          <p:cNvSpPr>
            <a:spLocks noGrp="1"/>
          </p:cNvSpPr>
          <p:nvPr>
            <p:ph idx="1"/>
          </p:nvPr>
        </p:nvSpPr>
        <p:spPr>
          <a:xfrm>
            <a:off x="612647" y="2212848"/>
            <a:ext cx="4361687" cy="4096512"/>
          </a:xfrm>
        </p:spPr>
        <p:txBody>
          <a:bodyPr>
            <a:normAutofit/>
          </a:bodyPr>
          <a:lstStyle/>
          <a:p>
            <a:r>
              <a:rPr lang="en-US" dirty="0"/>
              <a:t>Break into teams of 3-4 people</a:t>
            </a:r>
          </a:p>
          <a:p>
            <a:r>
              <a:rPr lang="en-US" dirty="0"/>
              <a:t>Make sure at least one person per team has shoes with laces</a:t>
            </a:r>
          </a:p>
        </p:txBody>
      </p:sp>
      <p:pic>
        <p:nvPicPr>
          <p:cNvPr id="5" name="Picture 4" descr="A person tying a shoelace&#10;&#10;AI-generated content may be incorrect.">
            <a:extLst>
              <a:ext uri="{FF2B5EF4-FFF2-40B4-BE49-F238E27FC236}">
                <a16:creationId xmlns:a16="http://schemas.microsoft.com/office/drawing/2014/main" id="{758068D5-BDC8-9E0C-9117-584911EAA1E4}"/>
              </a:ext>
            </a:extLst>
          </p:cNvPr>
          <p:cNvPicPr>
            <a:picLocks noChangeAspect="1"/>
          </p:cNvPicPr>
          <p:nvPr/>
        </p:nvPicPr>
        <p:blipFill>
          <a:blip r:embed="rId3"/>
          <a:srcRect l="28137" r="9829" b="-2"/>
          <a:stretch>
            <a:fillRect/>
          </a:stretch>
        </p:blipFill>
        <p:spPr>
          <a:xfrm>
            <a:off x="5818632" y="-1"/>
            <a:ext cx="6373368" cy="6858001"/>
          </a:xfrm>
          <a:prstGeom prst="rect">
            <a:avLst/>
          </a:prstGeom>
        </p:spPr>
      </p:pic>
    </p:spTree>
    <p:extLst>
      <p:ext uri="{BB962C8B-B14F-4D97-AF65-F5344CB8AC3E}">
        <p14:creationId xmlns:p14="http://schemas.microsoft.com/office/powerpoint/2010/main" val="240141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CBC39-FF20-9F7A-A4F5-01618DA22792}"/>
              </a:ext>
            </a:extLst>
          </p:cNvPr>
          <p:cNvSpPr>
            <a:spLocks noGrp="1"/>
          </p:cNvSpPr>
          <p:nvPr>
            <p:ph type="title"/>
          </p:nvPr>
        </p:nvSpPr>
        <p:spPr>
          <a:xfrm>
            <a:off x="612648" y="603504"/>
            <a:ext cx="4361686" cy="1527048"/>
          </a:xfrm>
        </p:spPr>
        <p:txBody>
          <a:bodyPr anchor="b">
            <a:normAutofit/>
          </a:bodyPr>
          <a:lstStyle/>
          <a:p>
            <a:r>
              <a:rPr lang="en-US" dirty="0"/>
              <a:t>Goal</a:t>
            </a:r>
          </a:p>
        </p:txBody>
      </p:sp>
      <p:sp>
        <p:nvSpPr>
          <p:cNvPr id="3" name="Content Placeholder 2">
            <a:extLst>
              <a:ext uri="{FF2B5EF4-FFF2-40B4-BE49-F238E27FC236}">
                <a16:creationId xmlns:a16="http://schemas.microsoft.com/office/drawing/2014/main" id="{ED62C56B-741A-8D6D-6542-2799BF5A4D77}"/>
              </a:ext>
            </a:extLst>
          </p:cNvPr>
          <p:cNvSpPr>
            <a:spLocks noGrp="1"/>
          </p:cNvSpPr>
          <p:nvPr>
            <p:ph idx="1"/>
          </p:nvPr>
        </p:nvSpPr>
        <p:spPr>
          <a:xfrm>
            <a:off x="612647" y="2212848"/>
            <a:ext cx="4361687" cy="4096512"/>
          </a:xfrm>
        </p:spPr>
        <p:txBody>
          <a:bodyPr>
            <a:normAutofit/>
          </a:bodyPr>
          <a:lstStyle/>
          <a:p>
            <a:r>
              <a:rPr lang="en-US" sz="1800" b="1"/>
              <a:t>Develop a set of instructions for tying a shoe</a:t>
            </a:r>
          </a:p>
          <a:p>
            <a:pPr lvl="1"/>
            <a:r>
              <a:rPr lang="en-US"/>
              <a:t>You want to get the shoe tied quickly and correctly, but the rule is that the person tying the shoe can only do </a:t>
            </a:r>
            <a:r>
              <a:rPr lang="en-US" b="1" i="1"/>
              <a:t>exactly</a:t>
            </a:r>
            <a:r>
              <a:rPr lang="en-US" b="1"/>
              <a:t> </a:t>
            </a:r>
            <a:r>
              <a:rPr lang="en-US"/>
              <a:t>as they are instructed.  </a:t>
            </a:r>
          </a:p>
        </p:txBody>
      </p:sp>
      <p:pic>
        <p:nvPicPr>
          <p:cNvPr id="5" name="Picture 4" descr="A person writing on a notebook&#10;&#10;AI-generated content may be incorrect.">
            <a:extLst>
              <a:ext uri="{FF2B5EF4-FFF2-40B4-BE49-F238E27FC236}">
                <a16:creationId xmlns:a16="http://schemas.microsoft.com/office/drawing/2014/main" id="{4A14DFA8-D504-FA60-DD69-E68A4EA027DA}"/>
              </a:ext>
            </a:extLst>
          </p:cNvPr>
          <p:cNvPicPr>
            <a:picLocks noChangeAspect="1"/>
          </p:cNvPicPr>
          <p:nvPr/>
        </p:nvPicPr>
        <p:blipFill>
          <a:blip r:embed="rId3"/>
          <a:srcRect l="13704" r="24262" b="-2"/>
          <a:stretch>
            <a:fillRect/>
          </a:stretch>
        </p:blipFill>
        <p:spPr>
          <a:xfrm>
            <a:off x="5818632" y="-1"/>
            <a:ext cx="6373368" cy="6858001"/>
          </a:xfrm>
          <a:prstGeom prst="rect">
            <a:avLst/>
          </a:prstGeom>
        </p:spPr>
      </p:pic>
    </p:spTree>
    <p:extLst>
      <p:ext uri="{BB962C8B-B14F-4D97-AF65-F5344CB8AC3E}">
        <p14:creationId xmlns:p14="http://schemas.microsoft.com/office/powerpoint/2010/main" val="229117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31FB78-3E54-011D-B54B-B0F9F2D117D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DBDB0-25FB-C65F-BA64-D7C611EA9232}"/>
              </a:ext>
            </a:extLst>
          </p:cNvPr>
          <p:cNvSpPr>
            <a:spLocks noGrp="1"/>
          </p:cNvSpPr>
          <p:nvPr>
            <p:ph type="title"/>
          </p:nvPr>
        </p:nvSpPr>
        <p:spPr>
          <a:xfrm>
            <a:off x="612648" y="603504"/>
            <a:ext cx="4361686" cy="1527048"/>
          </a:xfrm>
        </p:spPr>
        <p:txBody>
          <a:bodyPr anchor="b">
            <a:normAutofit/>
          </a:bodyPr>
          <a:lstStyle/>
          <a:p>
            <a:r>
              <a:rPr lang="en-US" dirty="0"/>
              <a:t>Roles</a:t>
            </a:r>
          </a:p>
        </p:txBody>
      </p:sp>
      <p:sp>
        <p:nvSpPr>
          <p:cNvPr id="3" name="Content Placeholder 2">
            <a:extLst>
              <a:ext uri="{FF2B5EF4-FFF2-40B4-BE49-F238E27FC236}">
                <a16:creationId xmlns:a16="http://schemas.microsoft.com/office/drawing/2014/main" id="{34A02C59-2273-EE9A-4D66-281E30387100}"/>
              </a:ext>
            </a:extLst>
          </p:cNvPr>
          <p:cNvSpPr>
            <a:spLocks noGrp="1"/>
          </p:cNvSpPr>
          <p:nvPr>
            <p:ph idx="1"/>
          </p:nvPr>
        </p:nvSpPr>
        <p:spPr>
          <a:xfrm>
            <a:off x="612647" y="2212848"/>
            <a:ext cx="4361687" cy="4096512"/>
          </a:xfrm>
        </p:spPr>
        <p:txBody>
          <a:bodyPr>
            <a:normAutofit/>
          </a:bodyPr>
          <a:lstStyle/>
          <a:p>
            <a:r>
              <a:rPr lang="en-US" sz="1800"/>
              <a:t>Everyone helps write the plan</a:t>
            </a:r>
          </a:p>
          <a:p>
            <a:r>
              <a:rPr lang="en-US" sz="1800"/>
              <a:t>One person will be reading out the instructions</a:t>
            </a:r>
          </a:p>
          <a:p>
            <a:r>
              <a:rPr lang="en-US" sz="1800"/>
              <a:t>One person with be tying the shoe</a:t>
            </a:r>
          </a:p>
          <a:p>
            <a:r>
              <a:rPr lang="en-US" sz="1800"/>
              <a:t>One person will be timing the process </a:t>
            </a:r>
          </a:p>
        </p:txBody>
      </p:sp>
      <p:pic>
        <p:nvPicPr>
          <p:cNvPr id="6" name="Picture 5" descr="A hand holding a phone&#10;&#10;AI-generated content may be incorrect.">
            <a:extLst>
              <a:ext uri="{FF2B5EF4-FFF2-40B4-BE49-F238E27FC236}">
                <a16:creationId xmlns:a16="http://schemas.microsoft.com/office/drawing/2014/main" id="{5B059148-31B7-1AFA-7380-A949C45F9807}"/>
              </a:ext>
            </a:extLst>
          </p:cNvPr>
          <p:cNvPicPr>
            <a:picLocks noChangeAspect="1"/>
          </p:cNvPicPr>
          <p:nvPr/>
        </p:nvPicPr>
        <p:blipFill>
          <a:blip r:embed="rId3"/>
          <a:srcRect l="22580" r="15386" b="-2"/>
          <a:stretch>
            <a:fillRect/>
          </a:stretch>
        </p:blipFill>
        <p:spPr>
          <a:xfrm>
            <a:off x="5818632" y="-1"/>
            <a:ext cx="6373368" cy="6858001"/>
          </a:xfrm>
          <a:prstGeom prst="rect">
            <a:avLst/>
          </a:prstGeom>
        </p:spPr>
      </p:pic>
    </p:spTree>
    <p:extLst>
      <p:ext uri="{BB962C8B-B14F-4D97-AF65-F5344CB8AC3E}">
        <p14:creationId xmlns:p14="http://schemas.microsoft.com/office/powerpoint/2010/main" val="156755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E9C1C-2791-D86E-1E04-2B8DBAD87567}"/>
              </a:ext>
            </a:extLst>
          </p:cNvPr>
          <p:cNvSpPr>
            <a:spLocks noGrp="1"/>
          </p:cNvSpPr>
          <p:nvPr>
            <p:ph type="title"/>
          </p:nvPr>
        </p:nvSpPr>
        <p:spPr>
          <a:xfrm>
            <a:off x="550865" y="2864790"/>
            <a:ext cx="4361686" cy="1527048"/>
          </a:xfrm>
        </p:spPr>
        <p:txBody>
          <a:bodyPr vert="horz" lIns="91440" tIns="45720" rIns="91440" bIns="45720" rtlCol="0" anchor="b">
            <a:normAutofit fontScale="90000"/>
          </a:bodyPr>
          <a:lstStyle/>
          <a:p>
            <a:r>
              <a:rPr lang="en-US" sz="3300" dirty="0"/>
              <a:t>Take 10 minutes to develop the first iteration of your plan</a:t>
            </a:r>
          </a:p>
        </p:txBody>
      </p:sp>
      <p:pic>
        <p:nvPicPr>
          <p:cNvPr id="5" name="Content Placeholder 4" descr="A large gold object in a stone building&#10;&#10;AI-generated content may be incorrect.">
            <a:extLst>
              <a:ext uri="{FF2B5EF4-FFF2-40B4-BE49-F238E27FC236}">
                <a16:creationId xmlns:a16="http://schemas.microsoft.com/office/drawing/2014/main" id="{35A007F7-DF93-723A-DF69-7EE54D8A49F3}"/>
              </a:ext>
            </a:extLst>
          </p:cNvPr>
          <p:cNvPicPr>
            <a:picLocks noChangeAspect="1"/>
          </p:cNvPicPr>
          <p:nvPr/>
        </p:nvPicPr>
        <p:blipFill>
          <a:blip r:embed="rId3"/>
          <a:srcRect t="1916" r="2" b="17382"/>
          <a:stretch>
            <a:fillRect/>
          </a:stretch>
        </p:blipFill>
        <p:spPr>
          <a:xfrm>
            <a:off x="5818632" y="-1"/>
            <a:ext cx="6373368" cy="6858001"/>
          </a:xfrm>
          <a:prstGeom prst="rect">
            <a:avLst/>
          </a:prstGeom>
        </p:spPr>
      </p:pic>
    </p:spTree>
    <p:extLst>
      <p:ext uri="{BB962C8B-B14F-4D97-AF65-F5344CB8AC3E}">
        <p14:creationId xmlns:p14="http://schemas.microsoft.com/office/powerpoint/2010/main" val="10262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E5CE-9E46-904C-155A-CF3424383A51}"/>
              </a:ext>
            </a:extLst>
          </p:cNvPr>
          <p:cNvSpPr>
            <a:spLocks noGrp="1"/>
          </p:cNvSpPr>
          <p:nvPr>
            <p:ph type="title"/>
          </p:nvPr>
        </p:nvSpPr>
        <p:spPr>
          <a:xfrm>
            <a:off x="612648" y="603504"/>
            <a:ext cx="4361686" cy="1527048"/>
          </a:xfrm>
        </p:spPr>
        <p:txBody>
          <a:bodyPr anchor="b">
            <a:normAutofit/>
          </a:bodyPr>
          <a:lstStyle/>
          <a:p>
            <a:r>
              <a:rPr lang="en-US" dirty="0"/>
              <a:t>Everybody ready?</a:t>
            </a:r>
          </a:p>
        </p:txBody>
      </p:sp>
      <p:sp>
        <p:nvSpPr>
          <p:cNvPr id="3" name="Content Placeholder 2">
            <a:extLst>
              <a:ext uri="{FF2B5EF4-FFF2-40B4-BE49-F238E27FC236}">
                <a16:creationId xmlns:a16="http://schemas.microsoft.com/office/drawing/2014/main" id="{452F4694-F046-5602-9A54-61324593E9D9}"/>
              </a:ext>
            </a:extLst>
          </p:cNvPr>
          <p:cNvSpPr>
            <a:spLocks noGrp="1"/>
          </p:cNvSpPr>
          <p:nvPr>
            <p:ph idx="1"/>
          </p:nvPr>
        </p:nvSpPr>
        <p:spPr>
          <a:xfrm>
            <a:off x="612647" y="2212848"/>
            <a:ext cx="4361687" cy="4096512"/>
          </a:xfrm>
        </p:spPr>
        <p:txBody>
          <a:bodyPr>
            <a:normAutofit/>
          </a:bodyPr>
          <a:lstStyle/>
          <a:p>
            <a:r>
              <a:rPr lang="en-US" sz="1800" dirty="0"/>
              <a:t>Try out your instructions</a:t>
            </a:r>
          </a:p>
          <a:p>
            <a:r>
              <a:rPr lang="en-US" sz="1800" b="1" dirty="0">
                <a:solidFill>
                  <a:schemeClr val="accent6">
                    <a:lumMod val="60000"/>
                    <a:lumOff val="40000"/>
                  </a:schemeClr>
                </a:solidFill>
              </a:rPr>
              <a:t>Remember to keep track of time</a:t>
            </a:r>
          </a:p>
          <a:p>
            <a:r>
              <a:rPr lang="en-US" sz="1800" dirty="0"/>
              <a:t>If it becomes clear your plan isn’t working, feel free to stop early.</a:t>
            </a:r>
          </a:p>
          <a:p>
            <a:endParaRPr lang="en-US" sz="1800" dirty="0"/>
          </a:p>
        </p:txBody>
      </p:sp>
      <p:pic>
        <p:nvPicPr>
          <p:cNvPr id="5" name="Picture 4" descr="A dog running through water&#10;&#10;AI-generated content may be incorrect.">
            <a:extLst>
              <a:ext uri="{FF2B5EF4-FFF2-40B4-BE49-F238E27FC236}">
                <a16:creationId xmlns:a16="http://schemas.microsoft.com/office/drawing/2014/main" id="{E4435C3B-FAAF-F35D-7114-E965AF30817E}"/>
              </a:ext>
            </a:extLst>
          </p:cNvPr>
          <p:cNvPicPr>
            <a:picLocks noChangeAspect="1"/>
          </p:cNvPicPr>
          <p:nvPr/>
        </p:nvPicPr>
        <p:blipFill>
          <a:blip r:embed="rId3"/>
          <a:srcRect l="15098" r="26122" b="1"/>
          <a:stretch>
            <a:fillRect/>
          </a:stretch>
        </p:blipFill>
        <p:spPr>
          <a:xfrm>
            <a:off x="5818632" y="-1"/>
            <a:ext cx="6373368" cy="6858001"/>
          </a:xfrm>
          <a:prstGeom prst="rect">
            <a:avLst/>
          </a:prstGeom>
        </p:spPr>
      </p:pic>
    </p:spTree>
    <p:extLst>
      <p:ext uri="{BB962C8B-B14F-4D97-AF65-F5344CB8AC3E}">
        <p14:creationId xmlns:p14="http://schemas.microsoft.com/office/powerpoint/2010/main" val="75610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A11F4-5874-9EEB-7E5C-FF7AD09144CB}"/>
              </a:ext>
            </a:extLst>
          </p:cNvPr>
          <p:cNvSpPr>
            <a:spLocks noGrp="1"/>
          </p:cNvSpPr>
          <p:nvPr>
            <p:ph type="title"/>
          </p:nvPr>
        </p:nvSpPr>
        <p:spPr>
          <a:xfrm>
            <a:off x="612648" y="603504"/>
            <a:ext cx="4361686" cy="1527048"/>
          </a:xfrm>
        </p:spPr>
        <p:txBody>
          <a:bodyPr anchor="b">
            <a:normAutofit/>
          </a:bodyPr>
          <a:lstStyle/>
          <a:p>
            <a:r>
              <a:rPr lang="en-US" sz="3300" dirty="0"/>
              <a:t>Quick reflection</a:t>
            </a:r>
          </a:p>
        </p:txBody>
      </p:sp>
      <p:sp>
        <p:nvSpPr>
          <p:cNvPr id="3" name="Content Placeholder 2">
            <a:extLst>
              <a:ext uri="{FF2B5EF4-FFF2-40B4-BE49-F238E27FC236}">
                <a16:creationId xmlns:a16="http://schemas.microsoft.com/office/drawing/2014/main" id="{07C2DAFC-DE61-FB18-E24B-BA2C33F0B1C0}"/>
              </a:ext>
            </a:extLst>
          </p:cNvPr>
          <p:cNvSpPr>
            <a:spLocks noGrp="1"/>
          </p:cNvSpPr>
          <p:nvPr>
            <p:ph idx="1"/>
          </p:nvPr>
        </p:nvSpPr>
        <p:spPr>
          <a:xfrm>
            <a:off x="612647" y="2212848"/>
            <a:ext cx="4361687" cy="4096512"/>
          </a:xfrm>
        </p:spPr>
        <p:txBody>
          <a:bodyPr>
            <a:normAutofit/>
          </a:bodyPr>
          <a:lstStyle/>
          <a:p>
            <a:r>
              <a:rPr lang="en-US" sz="1800" dirty="0"/>
              <a:t>Did everybody get their shoes tied correctly?</a:t>
            </a:r>
          </a:p>
          <a:p>
            <a:r>
              <a:rPr lang="en-US" sz="1800" dirty="0"/>
              <a:t>How long did it take?</a:t>
            </a:r>
          </a:p>
          <a:p>
            <a:r>
              <a:rPr lang="en-US" sz="1800" dirty="0"/>
              <a:t>Did you learn anything that could help you make the process faster or more successful next time?</a:t>
            </a:r>
          </a:p>
        </p:txBody>
      </p:sp>
      <p:pic>
        <p:nvPicPr>
          <p:cNvPr id="5" name="Picture 4" descr="A statue of a person thinking&#10;&#10;AI-generated content may be incorrect.">
            <a:extLst>
              <a:ext uri="{FF2B5EF4-FFF2-40B4-BE49-F238E27FC236}">
                <a16:creationId xmlns:a16="http://schemas.microsoft.com/office/drawing/2014/main" id="{CD76B5A8-7124-D0E8-A5EF-79098D19D545}"/>
              </a:ext>
            </a:extLst>
          </p:cNvPr>
          <p:cNvPicPr>
            <a:picLocks noChangeAspect="1"/>
          </p:cNvPicPr>
          <p:nvPr/>
        </p:nvPicPr>
        <p:blipFill>
          <a:blip r:embed="rId3"/>
          <a:srcRect r="1135"/>
          <a:stretch>
            <a:fillRect/>
          </a:stretch>
        </p:blipFill>
        <p:spPr>
          <a:xfrm>
            <a:off x="5818632" y="-1"/>
            <a:ext cx="6373368" cy="6858001"/>
          </a:xfrm>
          <a:prstGeom prst="rect">
            <a:avLst/>
          </a:prstGeom>
        </p:spPr>
      </p:pic>
    </p:spTree>
    <p:extLst>
      <p:ext uri="{BB962C8B-B14F-4D97-AF65-F5344CB8AC3E}">
        <p14:creationId xmlns:p14="http://schemas.microsoft.com/office/powerpoint/2010/main" val="388347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A close-up of a dart board&#10;&#10;AI-generated content may be incorrect.">
            <a:extLst>
              <a:ext uri="{FF2B5EF4-FFF2-40B4-BE49-F238E27FC236}">
                <a16:creationId xmlns:a16="http://schemas.microsoft.com/office/drawing/2014/main" id="{ED8E39E8-A5AB-09CE-E375-07141E1CBFBA}"/>
              </a:ext>
            </a:extLst>
          </p:cNvPr>
          <p:cNvPicPr>
            <a:picLocks noGrp="1" noChangeAspect="1"/>
          </p:cNvPicPr>
          <p:nvPr>
            <p:ph idx="1"/>
          </p:nvPr>
        </p:nvPicPr>
        <p:blipFill>
          <a:blip r:embed="rId3"/>
          <a:srcRect t="8787" r="9091" b="14604"/>
          <a:stretch>
            <a:fill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80AD180-6ECF-56C3-4423-D8499A0DD04A}"/>
              </a:ext>
            </a:extLst>
          </p:cNvPr>
          <p:cNvSpPr>
            <a:spLocks noGrp="1"/>
          </p:cNvSpPr>
          <p:nvPr>
            <p:ph type="title"/>
          </p:nvPr>
        </p:nvSpPr>
        <p:spPr>
          <a:xfrm>
            <a:off x="286506" y="603315"/>
            <a:ext cx="5649211" cy="3685731"/>
          </a:xfrm>
        </p:spPr>
        <p:txBody>
          <a:bodyPr vert="horz" lIns="91440" tIns="45720" rIns="91440" bIns="45720" rtlCol="0" anchor="t">
            <a:normAutofit/>
          </a:bodyPr>
          <a:lstStyle/>
          <a:p>
            <a:r>
              <a:rPr lang="en-US" sz="6100"/>
              <a:t>Take a few minutes to revise your plan</a:t>
            </a:r>
          </a:p>
        </p:txBody>
      </p:sp>
    </p:spTree>
    <p:extLst>
      <p:ext uri="{BB962C8B-B14F-4D97-AF65-F5344CB8AC3E}">
        <p14:creationId xmlns:p14="http://schemas.microsoft.com/office/powerpoint/2010/main" val="42591519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8885</TotalTime>
  <Words>1813</Words>
  <Application>Microsoft Macintosh PowerPoint</Application>
  <PresentationFormat>Widescreen</PresentationFormat>
  <Paragraphs>132</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Neue Haas Grotesk Text Pro</vt:lpstr>
      <vt:lpstr>VanillaVTI</vt:lpstr>
      <vt:lpstr>PDSA exercise</vt:lpstr>
      <vt:lpstr>Learning objectives</vt:lpstr>
      <vt:lpstr>Tying a shoe</vt:lpstr>
      <vt:lpstr>Goal</vt:lpstr>
      <vt:lpstr>Roles</vt:lpstr>
      <vt:lpstr>Take 10 minutes to develop the first iteration of your plan</vt:lpstr>
      <vt:lpstr>Everybody ready?</vt:lpstr>
      <vt:lpstr>Quick reflection</vt:lpstr>
      <vt:lpstr>Take a few minutes to revise your plan</vt:lpstr>
      <vt:lpstr>Try again!</vt:lpstr>
      <vt:lpstr>Reflection</vt:lpstr>
      <vt:lpstr>Now for something completely* different</vt:lpstr>
      <vt:lpstr>Go!</vt:lpstr>
      <vt:lpstr>Reflection</vt:lpstr>
      <vt:lpstr>My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Card</dc:creator>
  <cp:lastModifiedBy>Alan Card</cp:lastModifiedBy>
  <cp:revision>13</cp:revision>
  <dcterms:created xsi:type="dcterms:W3CDTF">2025-09-02T20:13:39Z</dcterms:created>
  <dcterms:modified xsi:type="dcterms:W3CDTF">2025-10-07T23:25:53Z</dcterms:modified>
</cp:coreProperties>
</file>